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61" r:id="rId5"/>
    <p:sldId id="266" r:id="rId6"/>
    <p:sldId id="262" r:id="rId7"/>
    <p:sldId id="267" r:id="rId8"/>
    <p:sldId id="263" r:id="rId9"/>
    <p:sldId id="269" r:id="rId10"/>
    <p:sldId id="336" r:id="rId11"/>
    <p:sldId id="271" r:id="rId12"/>
    <p:sldId id="264" r:id="rId13"/>
    <p:sldId id="268" r:id="rId14"/>
    <p:sldId id="27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B9E9"/>
    <a:srgbClr val="55DB9F"/>
    <a:srgbClr val="16AEA7"/>
    <a:srgbClr val="182949"/>
    <a:srgbClr val="172849"/>
    <a:srgbClr val="358C85"/>
    <a:srgbClr val="57DFA1"/>
    <a:srgbClr val="6EC385"/>
    <a:srgbClr val="23D779"/>
    <a:srgbClr val="06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5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5E5A1-8123-4C7F-AF71-B520758EE8DD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04F88-970C-4094-BA75-8856E29706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52717B-6AAA-4356-8C8F-46D7074D5A1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7A7BE-D693-4A5C-9188-1AD5FB00A8F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449E-FEFA-4D76-A8A8-7BB8296069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AB001-A983-4403-8864-21829C64AF04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F065-B5C3-4841-9058-3CE029477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7A7BE-D693-4A5C-9188-1AD5FB00A8FF}" type="datetimeFigureOut">
              <a:rPr lang="zh-CN" altLang="en-US" smtClean="0"/>
              <a:t>2022/5/6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6449E-FEFA-4D76-A8A8-7BB8296069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69" y="1418502"/>
            <a:ext cx="12639555" cy="906099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1587"/>
            <a:ext cx="12010572" cy="6858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11643" y="1526101"/>
            <a:ext cx="916871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sz="3600" dirty="0" err="1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SpringCloudNetflix</a:t>
            </a:r>
            <a:r>
              <a:rPr lang="zh-CN" altLang="en-US" sz="3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的在线外语学习</a:t>
            </a:r>
          </a:p>
          <a:p>
            <a:pPr algn="ctr"/>
            <a:r>
              <a:rPr lang="zh-CN" altLang="en-US" sz="3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平台设计与实现</a:t>
            </a:r>
          </a:p>
          <a:p>
            <a:pPr algn="ctr"/>
            <a:endParaRPr lang="zh-CN" altLang="en-US" sz="80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9767" y="4689123"/>
            <a:ext cx="704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答辩人：章俊杰         指导老师：裴浪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56000" y="90902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/>
        </p:nvSpPr>
        <p:spPr>
          <a:xfrm>
            <a:off x="3516975" y="959212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459934" y="-207066"/>
            <a:ext cx="7272132" cy="7272132"/>
            <a:chOff x="3840480" y="-1"/>
            <a:chExt cx="7272132" cy="727213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840480" y="-1"/>
              <a:ext cx="7272132" cy="7272132"/>
            </a:xfrm>
            <a:prstGeom prst="line">
              <a:avLst/>
            </a:prstGeom>
            <a:noFill/>
            <a:ln w="6350" cap="flat" cmpd="sng" algn="ctr">
              <a:solidFill>
                <a:srgbClr val="0BD0D9">
                  <a:alpha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" name="直接连接符 5"/>
            <p:cNvCxnSpPr/>
            <p:nvPr/>
          </p:nvCxnSpPr>
          <p:spPr>
            <a:xfrm flipH="1">
              <a:off x="3840480" y="-1"/>
              <a:ext cx="7272132" cy="7272132"/>
            </a:xfrm>
            <a:prstGeom prst="line">
              <a:avLst/>
            </a:prstGeom>
            <a:noFill/>
            <a:ln w="6350" cap="flat" cmpd="sng" algn="ctr">
              <a:solidFill>
                <a:srgbClr val="0BD0D9">
                  <a:alpha val="5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8" name="菱形 7"/>
          <p:cNvSpPr/>
          <p:nvPr/>
        </p:nvSpPr>
        <p:spPr>
          <a:xfrm>
            <a:off x="3546047" y="1942166"/>
            <a:ext cx="2973668" cy="2973668"/>
          </a:xfrm>
          <a:prstGeom prst="diamond">
            <a:avLst/>
          </a:prstGeom>
          <a:gradFill>
            <a:gsLst>
              <a:gs pos="65000">
                <a:srgbClr val="55DB9F">
                  <a:alpha val="0"/>
                </a:srgbClr>
              </a:gs>
              <a:gs pos="0">
                <a:srgbClr val="55DB9F">
                  <a:alpha val="40000"/>
                </a:srgbClr>
              </a:gs>
            </a:gsLst>
            <a:lin ang="0" scaled="0"/>
          </a:gradFill>
          <a:ln w="6350" cap="flat" cmpd="sng" algn="ctr">
            <a:gradFill>
              <a:gsLst>
                <a:gs pos="87000">
                  <a:srgbClr val="55DB9F">
                    <a:alpha val="0"/>
                  </a:srgbClr>
                </a:gs>
                <a:gs pos="0">
                  <a:srgbClr val="55DB9F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5672285" y="1942166"/>
            <a:ext cx="2973668" cy="2973668"/>
          </a:xfrm>
          <a:prstGeom prst="diamond">
            <a:avLst/>
          </a:prstGeom>
          <a:gradFill>
            <a:gsLst>
              <a:gs pos="27000">
                <a:srgbClr val="18B9E9">
                  <a:alpha val="0"/>
                </a:srgbClr>
              </a:gs>
              <a:gs pos="100000">
                <a:srgbClr val="18B9E9">
                  <a:alpha val="40000"/>
                </a:srgbClr>
              </a:gs>
            </a:gsLst>
            <a:lin ang="0" scaled="0"/>
          </a:gradFill>
          <a:ln w="6350" cap="flat" cmpd="sng" algn="ctr">
            <a:gradFill>
              <a:gsLst>
                <a:gs pos="11000">
                  <a:srgbClr val="0BD0D9">
                    <a:alpha val="0"/>
                  </a:srgbClr>
                </a:gs>
                <a:gs pos="100000">
                  <a:srgbClr val="0BD0D9"/>
                </a:gs>
              </a:gsLst>
              <a:lin ang="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5547360" y="2880360"/>
            <a:ext cx="1097280" cy="1097280"/>
          </a:xfrm>
          <a:prstGeom prst="diamond">
            <a:avLst/>
          </a:prstGeom>
          <a:solidFill>
            <a:srgbClr val="18B9E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object 28"/>
          <p:cNvSpPr txBox="1"/>
          <p:nvPr/>
        </p:nvSpPr>
        <p:spPr>
          <a:xfrm>
            <a:off x="6771640" y="3030220"/>
            <a:ext cx="12731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lang="zh-CN" altLang="en-US" sz="2400" dirty="0">
                <a:solidFill>
                  <a:srgbClr val="0BD0D9"/>
                </a:solidFill>
                <a:latin typeface="微软雅黑" panose="020B0503020204020204" pitchFamily="34" charset="-122"/>
                <a:ea typeface="微软雅黑 Light" panose="020B0502040204020203" charset="-122"/>
                <a:cs typeface="微软雅黑" panose="020B0503020204020204" pitchFamily="34" charset="-122"/>
              </a:rPr>
              <a:t>开发者</a:t>
            </a:r>
            <a:r>
              <a:rPr lang="en-US" altLang="zh-CN" sz="2400" dirty="0">
                <a:solidFill>
                  <a:srgbClr val="0BD0D9"/>
                </a:solidFill>
                <a:latin typeface="微软雅黑" panose="020B0503020204020204" pitchFamily="34" charset="-122"/>
                <a:ea typeface="微软雅黑 Light" panose="020B0502040204020203" charset="-122"/>
                <a:cs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BD0D9"/>
                </a:solidFill>
                <a:latin typeface="微软雅黑" panose="020B0503020204020204" pitchFamily="34" charset="-122"/>
                <a:ea typeface="微软雅黑 Light" panose="020B0502040204020203" charset="-122"/>
                <a:cs typeface="微软雅黑" panose="020B0503020204020204" pitchFamily="34" charset="-122"/>
              </a:rPr>
              <a:t>管理员</a:t>
            </a:r>
          </a:p>
        </p:txBody>
      </p:sp>
      <p:sp>
        <p:nvSpPr>
          <p:cNvPr id="12" name="object 29"/>
          <p:cNvSpPr txBox="1"/>
          <p:nvPr/>
        </p:nvSpPr>
        <p:spPr>
          <a:xfrm>
            <a:off x="4247515" y="3233420"/>
            <a:ext cx="12642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defRPr/>
            </a:pPr>
            <a:r>
              <a:rPr lang="zh-CN" altLang="en-US" sz="2400" spc="-5" dirty="0">
                <a:solidFill>
                  <a:srgbClr val="0BD0D9"/>
                </a:solidFill>
                <a:latin typeface="微软雅黑" panose="020B0503020204020204" pitchFamily="34" charset="-122"/>
                <a:ea typeface="微软雅黑 Light" panose="020B0502040204020203" charset="-122"/>
                <a:cs typeface="微软雅黑" panose="020B0503020204020204" pitchFamily="34" charset="-122"/>
              </a:rPr>
              <a:t>普通用户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4165" y="2073375"/>
            <a:ext cx="4134465" cy="33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学习不同板块下的单词信息以及分享自己的想法等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07094" y="3048539"/>
            <a:ext cx="315069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专题内容学习完毕后，可即时进行相关的专题训练，趁热打铁，乘胜追击</a:t>
            </a:r>
          </a:p>
          <a:p>
            <a:pPr algn="r">
              <a:lnSpc>
                <a:spcPct val="120000"/>
              </a:lnSpc>
              <a:defRPr/>
            </a:pPr>
            <a:endParaRPr lang="zh-CN" altLang="en-US" sz="1400" dirty="0">
              <a:solidFill>
                <a:prstClr val="white">
                  <a:alpha val="8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r">
              <a:lnSpc>
                <a:spcPct val="120000"/>
              </a:lnSpc>
              <a:defRPr/>
            </a:pPr>
            <a:endParaRPr lang="zh-CN" altLang="en-US" sz="1400" dirty="0">
              <a:solidFill>
                <a:prstClr val="white">
                  <a:alpha val="8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95702" y="4030643"/>
            <a:ext cx="2961739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提交至系统自动判定评测，同步更用户的已学习单词队列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77939" y="4973421"/>
            <a:ext cx="3150690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在具体单词页面进行或每日一句板块分享自己的独特发音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37219" y="2073375"/>
            <a:ext cx="3775393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即使是管理员也可以像普通用户一样学习交流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25714" y="4030643"/>
            <a:ext cx="333239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实时监控各项服务的运行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84415" y="4973320"/>
            <a:ext cx="3727450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400"/>
            </a:lvl1pPr>
          </a:lstStyle>
          <a:p>
            <a:pPr algn="l"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查询用户的学习情况以及管理用户的各项状态，如有必要可直接封禁用户使其无法登录。</a:t>
            </a:r>
          </a:p>
        </p:txBody>
      </p:sp>
      <p:sp>
        <p:nvSpPr>
          <p:cNvPr id="21" name="object 11"/>
          <p:cNvSpPr txBox="1"/>
          <p:nvPr/>
        </p:nvSpPr>
        <p:spPr>
          <a:xfrm>
            <a:off x="3517265" y="1863725"/>
            <a:ext cx="1195705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r">
              <a:spcBef>
                <a:spcPts val="105"/>
              </a:spcBef>
              <a:defRPr/>
            </a:pPr>
            <a:r>
              <a:rPr lang="zh-CN" sz="1400" b="1" dirty="0">
                <a:solidFill>
                  <a:srgbClr val="55D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内容学习</a:t>
            </a:r>
          </a:p>
        </p:txBody>
      </p:sp>
      <p:sp>
        <p:nvSpPr>
          <p:cNvPr id="22" name="object 13"/>
          <p:cNvSpPr txBox="1"/>
          <p:nvPr/>
        </p:nvSpPr>
        <p:spPr>
          <a:xfrm>
            <a:off x="3255645" y="2822575"/>
            <a:ext cx="108458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defRPr/>
            </a:pPr>
            <a:r>
              <a:rPr lang="zh-CN" sz="1400" b="1" dirty="0">
                <a:solidFill>
                  <a:srgbClr val="55D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做题训练</a:t>
            </a:r>
          </a:p>
        </p:txBody>
      </p:sp>
      <p:sp>
        <p:nvSpPr>
          <p:cNvPr id="23" name="object 15"/>
          <p:cNvSpPr txBox="1"/>
          <p:nvPr/>
        </p:nvSpPr>
        <p:spPr>
          <a:xfrm>
            <a:off x="3216910" y="3780790"/>
            <a:ext cx="1496695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5080" indent="-177800">
              <a:spcBef>
                <a:spcPts val="105"/>
              </a:spcBef>
              <a:defRPr/>
            </a:pPr>
            <a:r>
              <a:rPr lang="zh-CN" sz="1400" b="1" dirty="0">
                <a:solidFill>
                  <a:srgbClr val="55D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提交</a:t>
            </a:r>
            <a:r>
              <a:rPr lang="zh-CN" altLang="en-US" sz="1400" b="1" dirty="0">
                <a:solidFill>
                  <a:srgbClr val="55D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endParaRPr lang="zh-CN" sz="1400" b="1" dirty="0">
              <a:solidFill>
                <a:srgbClr val="55DB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17"/>
          <p:cNvSpPr txBox="1"/>
          <p:nvPr/>
        </p:nvSpPr>
        <p:spPr>
          <a:xfrm>
            <a:off x="7461885" y="4753610"/>
            <a:ext cx="161925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defRPr/>
            </a:pPr>
            <a:r>
              <a:rPr lang="zh-CN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r>
              <a:rPr lang="zh-CN" altLang="en-US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</a:t>
            </a:r>
            <a:r>
              <a:rPr lang="en-US" altLang="zh-CN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</a:p>
        </p:txBody>
      </p:sp>
      <p:sp>
        <p:nvSpPr>
          <p:cNvPr id="25" name="object 19"/>
          <p:cNvSpPr txBox="1"/>
          <p:nvPr/>
        </p:nvSpPr>
        <p:spPr>
          <a:xfrm>
            <a:off x="8306435" y="3790315"/>
            <a:ext cx="18218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查看各类服务监控</a:t>
            </a:r>
          </a:p>
        </p:txBody>
      </p:sp>
      <p:sp>
        <p:nvSpPr>
          <p:cNvPr id="26" name="object 21"/>
          <p:cNvSpPr txBox="1"/>
          <p:nvPr/>
        </p:nvSpPr>
        <p:spPr>
          <a:xfrm>
            <a:off x="8296910" y="2827020"/>
            <a:ext cx="159639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defRPr/>
            </a:pPr>
            <a:r>
              <a:rPr lang="zh-CN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上传内容</a:t>
            </a:r>
          </a:p>
        </p:txBody>
      </p:sp>
      <p:sp>
        <p:nvSpPr>
          <p:cNvPr id="27" name="object 26"/>
          <p:cNvSpPr txBox="1"/>
          <p:nvPr/>
        </p:nvSpPr>
        <p:spPr>
          <a:xfrm>
            <a:off x="7438390" y="1863725"/>
            <a:ext cx="129413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defRPr/>
            </a:pPr>
            <a:r>
              <a:rPr lang="zh-CN" sz="1400" b="1" dirty="0">
                <a:solidFill>
                  <a:srgbClr val="18B9E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学习交流</a:t>
            </a:r>
          </a:p>
        </p:txBody>
      </p:sp>
      <p:sp>
        <p:nvSpPr>
          <p:cNvPr id="28" name="object 15"/>
          <p:cNvSpPr txBox="1"/>
          <p:nvPr/>
        </p:nvSpPr>
        <p:spPr>
          <a:xfrm>
            <a:off x="3063240" y="4739640"/>
            <a:ext cx="164973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marR="5080" indent="-177800" algn="r">
              <a:spcBef>
                <a:spcPts val="105"/>
              </a:spcBef>
              <a:defRPr/>
            </a:pPr>
            <a:r>
              <a:rPr lang="zh-CN" altLang="en-US" sz="1400" b="1" dirty="0">
                <a:solidFill>
                  <a:srgbClr val="55DB9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发音分享</a:t>
            </a:r>
            <a:endParaRPr lang="zh-CN" sz="1400" b="1" dirty="0">
              <a:solidFill>
                <a:srgbClr val="55DB9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66718" y="3255623"/>
            <a:ext cx="686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kern="0" spc="-5" dirty="0">
                <a:solidFill>
                  <a:prstClr val="white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模式</a:t>
            </a:r>
            <a:endParaRPr lang="zh-CN" altLang="en-US" sz="2000" dirty="0">
              <a:solidFill>
                <a:prstClr val="white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25714" y="3010157"/>
            <a:ext cx="3448822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prstClr val="white">
                    <a:alpha val="8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上传以及修复词库以及题库内容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033797" y="316850"/>
            <a:ext cx="388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 </a:t>
            </a:r>
            <a:r>
              <a:rPr lang="zh-CN" altLang="en-US" sz="3200" b="1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权限控制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8022590" y="852170"/>
            <a:ext cx="446405" cy="10160"/>
          </a:xfrm>
          <a:prstGeom prst="line">
            <a:avLst/>
          </a:prstGeom>
          <a:ln w="15875">
            <a:gradFill flip="none" rotWithShape="1">
              <a:gsLst>
                <a:gs pos="0">
                  <a:srgbClr val="18B9E9"/>
                </a:gs>
                <a:gs pos="100000">
                  <a:srgbClr val="18B9E9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3681095" y="852170"/>
            <a:ext cx="456565" cy="10160"/>
          </a:xfrm>
          <a:prstGeom prst="line">
            <a:avLst/>
          </a:prstGeom>
          <a:ln w="15875">
            <a:gradFill flip="none" rotWithShape="1">
              <a:gsLst>
                <a:gs pos="100000">
                  <a:srgbClr val="55DB9F"/>
                </a:gs>
                <a:gs pos="0">
                  <a:srgbClr val="55DB9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7937"/>
            <a:ext cx="12010572" cy="6858000"/>
          </a:xfrm>
          <a:prstGeom prst="rect">
            <a:avLst/>
          </a:prstGeom>
        </p:spPr>
      </p:pic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69" y="1418502"/>
            <a:ext cx="12639555" cy="906099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43178" y="2515705"/>
            <a:ext cx="832421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展望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86056" y="1653741"/>
            <a:ext cx="429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Part 4</a:t>
            </a:r>
            <a:endParaRPr lang="zh-CN" altLang="en-US" sz="54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97595" y="3838090"/>
            <a:ext cx="2375744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55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573339" y="3626358"/>
            <a:ext cx="171450" cy="210522"/>
          </a:xfrm>
          <a:prstGeom prst="line">
            <a:avLst/>
          </a:prstGeom>
          <a:ln w="25400">
            <a:solidFill>
              <a:srgbClr val="92FE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744789" y="3626358"/>
            <a:ext cx="3409480" cy="1520"/>
          </a:xfrm>
          <a:prstGeom prst="line">
            <a:avLst/>
          </a:prstGeom>
          <a:ln w="2540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49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856000" y="90902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/>
          <p:cNvSpPr/>
          <p:nvPr/>
        </p:nvSpPr>
        <p:spPr>
          <a:xfrm>
            <a:off x="3516975" y="959212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-9247" y="862895"/>
            <a:ext cx="12294870" cy="5119509"/>
            <a:chOff x="89816" y="1253067"/>
            <a:chExt cx="12294870" cy="5119509"/>
          </a:xfrm>
        </p:grpSpPr>
        <p:sp>
          <p:nvSpPr>
            <p:cNvPr id="84" name="菱形 83"/>
            <p:cNvSpPr/>
            <p:nvPr/>
          </p:nvSpPr>
          <p:spPr>
            <a:xfrm>
              <a:off x="4246518" y="2839530"/>
              <a:ext cx="3698964" cy="2034242"/>
            </a:xfrm>
            <a:prstGeom prst="diamond">
              <a:avLst/>
            </a:prstGeom>
            <a:solidFill>
              <a:srgbClr val="14A099">
                <a:alpha val="0"/>
              </a:srgbClr>
            </a:solidFill>
            <a:ln>
              <a:gradFill>
                <a:gsLst>
                  <a:gs pos="0">
                    <a:srgbClr val="55DB9F">
                      <a:alpha val="52000"/>
                    </a:srgbClr>
                  </a:gs>
                  <a:gs pos="100000">
                    <a:srgbClr val="18B9E9">
                      <a:alpha val="5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6916653" y="3174362"/>
              <a:ext cx="1332000" cy="1260000"/>
            </a:xfrm>
            <a:prstGeom prst="ellipse">
              <a:avLst/>
            </a:prstGeom>
            <a:gradFill flip="none" rotWithShape="1">
              <a:gsLst>
                <a:gs pos="0">
                  <a:srgbClr val="18B9E9">
                    <a:alpha val="70000"/>
                  </a:srgbClr>
                </a:gs>
                <a:gs pos="100000">
                  <a:srgbClr val="55DB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531289" y="1921350"/>
              <a:ext cx="1152000" cy="1080000"/>
            </a:xfrm>
            <a:prstGeom prst="ellipse">
              <a:avLst/>
            </a:prstGeom>
            <a:gradFill flip="none" rotWithShape="1">
              <a:gsLst>
                <a:gs pos="0">
                  <a:srgbClr val="16AEA7"/>
                </a:gs>
                <a:gs pos="100000">
                  <a:srgbClr val="18B9E9">
                    <a:alpha val="63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531289" y="4655025"/>
              <a:ext cx="1152000" cy="1080000"/>
            </a:xfrm>
            <a:prstGeom prst="ellipse">
              <a:avLst/>
            </a:prstGeom>
            <a:gradFill flip="none" rotWithShape="1">
              <a:gsLst>
                <a:gs pos="100000">
                  <a:srgbClr val="18B9E9">
                    <a:alpha val="79000"/>
                  </a:srgbClr>
                </a:gs>
                <a:gs pos="0">
                  <a:srgbClr val="16AEA7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36299" y="3174362"/>
              <a:ext cx="1332000" cy="1260000"/>
            </a:xfrm>
            <a:prstGeom prst="ellipse">
              <a:avLst/>
            </a:prstGeom>
            <a:gradFill flip="none" rotWithShape="1">
              <a:gsLst>
                <a:gs pos="0">
                  <a:srgbClr val="18B9E9">
                    <a:alpha val="61000"/>
                  </a:srgbClr>
                </a:gs>
                <a:gs pos="100000">
                  <a:srgbClr val="55DB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22281" y="3462662"/>
              <a:ext cx="13306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endParaRPr lang="zh-CN" altLang="en-US" sz="20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580693" y="4899424"/>
              <a:ext cx="10992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zh-CN" altLang="en-US" dirty="0"/>
                <a:t>拓宽内容知识面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016585" y="3296927"/>
              <a:ext cx="12935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pPr algn="ctr"/>
              <a:r>
                <a:rPr lang="zh-CN" altLang="en-US" sz="2000" dirty="0"/>
                <a:t>提高题库的质量与数量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03270" y="2144969"/>
              <a:ext cx="10992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/>
                <a:t>扩大用户规模</a:t>
              </a:r>
            </a:p>
          </p:txBody>
        </p:sp>
        <p:sp>
          <p:nvSpPr>
            <p:cNvPr id="49" name="空心弧 48"/>
            <p:cNvSpPr/>
            <p:nvPr/>
          </p:nvSpPr>
          <p:spPr>
            <a:xfrm flipH="1" flipV="1">
              <a:off x="3403600" y="1258710"/>
              <a:ext cx="5364000" cy="5113866"/>
            </a:xfrm>
            <a:prstGeom prst="blockArc">
              <a:avLst>
                <a:gd name="adj1" fmla="val 12263363"/>
                <a:gd name="adj2" fmla="val 2657477"/>
                <a:gd name="adj3" fmla="val 3294"/>
              </a:avLst>
            </a:prstGeom>
            <a:gradFill flip="none" rotWithShape="1">
              <a:gsLst>
                <a:gs pos="67000">
                  <a:srgbClr val="8AD0CC">
                    <a:alpha val="64000"/>
                  </a:srgbClr>
                </a:gs>
                <a:gs pos="86000">
                  <a:srgbClr val="172849"/>
                </a:gs>
                <a:gs pos="22000">
                  <a:srgbClr val="18B9E9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空心弧 69"/>
            <p:cNvSpPr/>
            <p:nvPr/>
          </p:nvSpPr>
          <p:spPr>
            <a:xfrm>
              <a:off x="3409246" y="1253067"/>
              <a:ext cx="5364000" cy="5113866"/>
            </a:xfrm>
            <a:prstGeom prst="blockArc">
              <a:avLst>
                <a:gd name="adj1" fmla="val 12263363"/>
                <a:gd name="adj2" fmla="val 1457995"/>
                <a:gd name="adj3" fmla="val 3162"/>
              </a:avLst>
            </a:prstGeom>
            <a:gradFill flip="none" rotWithShape="1">
              <a:gsLst>
                <a:gs pos="66000">
                  <a:srgbClr val="8AD0CC">
                    <a:alpha val="52000"/>
                  </a:srgbClr>
                </a:gs>
                <a:gs pos="91000">
                  <a:srgbClr val="172849"/>
                </a:gs>
                <a:gs pos="22000">
                  <a:srgbClr val="55DB9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箭头: 右 70"/>
            <p:cNvSpPr/>
            <p:nvPr/>
          </p:nvSpPr>
          <p:spPr>
            <a:xfrm rot="7164410">
              <a:off x="3402862" y="2701072"/>
              <a:ext cx="540000" cy="324000"/>
            </a:xfrm>
            <a:prstGeom prst="rightArrow">
              <a:avLst>
                <a:gd name="adj1" fmla="val 50000"/>
                <a:gd name="adj2" fmla="val 76603"/>
              </a:avLst>
            </a:prstGeom>
            <a:solidFill>
              <a:srgbClr val="55D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箭头: 右 71"/>
            <p:cNvSpPr/>
            <p:nvPr/>
          </p:nvSpPr>
          <p:spPr>
            <a:xfrm rot="17786949">
              <a:off x="8245209" y="4548250"/>
              <a:ext cx="540000" cy="324000"/>
            </a:xfrm>
            <a:prstGeom prst="rightArrow">
              <a:avLst>
                <a:gd name="adj1" fmla="val 50000"/>
                <a:gd name="adj2" fmla="val 76603"/>
              </a:avLst>
            </a:prstGeom>
            <a:solidFill>
              <a:srgbClr val="18B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73" name="直接箭头连接符 72"/>
            <p:cNvCxnSpPr>
              <a:stCxn id="75" idx="3"/>
            </p:cNvCxnSpPr>
            <p:nvPr/>
          </p:nvCxnSpPr>
          <p:spPr>
            <a:xfrm flipV="1">
              <a:off x="2521866" y="3856637"/>
              <a:ext cx="751562" cy="13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圆角矩形 73"/>
            <p:cNvSpPr/>
            <p:nvPr/>
          </p:nvSpPr>
          <p:spPr>
            <a:xfrm>
              <a:off x="136806" y="3380317"/>
              <a:ext cx="2322195" cy="908685"/>
            </a:xfrm>
            <a:prstGeom prst="roundRect">
              <a:avLst/>
            </a:prstGeom>
            <a:solidFill>
              <a:srgbClr val="16A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9816" y="3441277"/>
              <a:ext cx="2432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外语</a:t>
              </a:r>
              <a:r>
                <a:rPr lang="zh-CN" altLang="en-US" sz="2400" b="1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学习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与交流平台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9751341" y="3359997"/>
              <a:ext cx="2461260" cy="856615"/>
            </a:xfrm>
            <a:prstGeom prst="roundRect">
              <a:avLst/>
            </a:prstGeom>
            <a:solidFill>
              <a:srgbClr val="16A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9696731" y="3359997"/>
              <a:ext cx="2687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pPr algn="ctr"/>
              <a:r>
                <a:rPr lang="zh-CN" altLang="en-US" b="1" dirty="0"/>
                <a:t>面向各年龄段用户教学的综合性平台</a:t>
              </a:r>
            </a:p>
          </p:txBody>
        </p:sp>
        <p:cxnSp>
          <p:nvCxnSpPr>
            <p:cNvPr id="78" name="直接箭头连接符 77"/>
            <p:cNvCxnSpPr/>
            <p:nvPr/>
          </p:nvCxnSpPr>
          <p:spPr>
            <a:xfrm flipV="1">
              <a:off x="8943978" y="3840127"/>
              <a:ext cx="744220" cy="698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5569377" y="3604780"/>
              <a:ext cx="13099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defRPr>
              </a:lvl1pPr>
            </a:lstStyle>
            <a:p>
              <a:r>
                <a:rPr lang="en-US" altLang="zh-CN" b="1" dirty="0" err="1"/>
                <a:t>Goforit</a:t>
              </a:r>
              <a:endParaRPr lang="en-US" altLang="zh-CN" b="1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904240" y="428625"/>
            <a:ext cx="4431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去向何处？</a:t>
            </a:r>
          </a:p>
        </p:txBody>
      </p:sp>
      <p:grpSp>
        <p:nvGrpSpPr>
          <p:cNvPr id="28" name="Group 32"/>
          <p:cNvGrpSpPr/>
          <p:nvPr/>
        </p:nvGrpSpPr>
        <p:grpSpPr>
          <a:xfrm flipH="1">
            <a:off x="750975" y="422826"/>
            <a:ext cx="93144" cy="590448"/>
            <a:chOff x="7711341" y="589735"/>
            <a:chExt cx="93144" cy="590448"/>
          </a:xfrm>
          <a:gradFill>
            <a:gsLst>
              <a:gs pos="100000">
                <a:srgbClr val="55DB9F"/>
              </a:gs>
              <a:gs pos="2000">
                <a:srgbClr val="18B9E9"/>
              </a:gs>
            </a:gsLst>
            <a:lin ang="5400000" scaled="0"/>
          </a:gradFill>
        </p:grpSpPr>
        <p:sp>
          <p:nvSpPr>
            <p:cNvPr id="29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0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1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2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856822" y="3044550"/>
            <a:ext cx="12935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zh-CN" altLang="en-US" sz="2000" dirty="0"/>
              <a:t>更新迭代网站建设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69" y="1418502"/>
            <a:ext cx="12639555" cy="906099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7937"/>
            <a:ext cx="12010572" cy="68580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33600" y="2454211"/>
            <a:ext cx="8462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感谢您的观看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54770" y="3677594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0332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61850" y="1097937"/>
            <a:ext cx="3837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选题来源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54701" y="5124129"/>
            <a:ext cx="3952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技术选型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358418" y="1086351"/>
            <a:ext cx="3884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设计细节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11225" y="5105843"/>
            <a:ext cx="3568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  </a:t>
            </a:r>
            <a:r>
              <a:rPr lang="zh-CN" altLang="en-US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展望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887391"/>
            <a:ext cx="12192000" cy="889855"/>
          </a:xfrm>
          <a:prstGeom prst="rect">
            <a:avLst/>
          </a:prstGeom>
          <a:gradFill>
            <a:gsLst>
              <a:gs pos="0">
                <a:srgbClr val="92FE9D"/>
              </a:gs>
              <a:gs pos="100000">
                <a:srgbClr val="00C9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725062" y="4214096"/>
            <a:ext cx="243841" cy="738445"/>
            <a:chOff x="3196492" y="4179061"/>
            <a:chExt cx="243841" cy="738445"/>
          </a:xfrm>
        </p:grpSpPr>
        <p:grpSp>
          <p:nvGrpSpPr>
            <p:cNvPr id="20" name="组合 19"/>
            <p:cNvGrpSpPr/>
            <p:nvPr/>
          </p:nvGrpSpPr>
          <p:grpSpPr>
            <a:xfrm>
              <a:off x="3196493" y="4324701"/>
              <a:ext cx="243840" cy="592805"/>
              <a:chOff x="2856412" y="4466272"/>
              <a:chExt cx="243840" cy="592805"/>
            </a:xfrm>
          </p:grpSpPr>
          <p:sp>
            <p:nvSpPr>
              <p:cNvPr id="25" name="箭头: V 形 24"/>
              <p:cNvSpPr/>
              <p:nvPr/>
            </p:nvSpPr>
            <p:spPr>
              <a:xfrm rot="5400000">
                <a:off x="2843349" y="4618025"/>
                <a:ext cx="269966" cy="243840"/>
              </a:xfrm>
              <a:prstGeom prst="chevron">
                <a:avLst/>
              </a:prstGeom>
              <a:solidFill>
                <a:srgbClr val="79F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" name="箭头: V 形 25"/>
              <p:cNvSpPr/>
              <p:nvPr/>
            </p:nvSpPr>
            <p:spPr>
              <a:xfrm rot="5400000">
                <a:off x="2843349" y="4802174"/>
                <a:ext cx="269966" cy="243840"/>
              </a:xfrm>
              <a:prstGeom prst="chevron">
                <a:avLst/>
              </a:prstGeom>
              <a:solidFill>
                <a:srgbClr val="91FD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" name="箭头: V 形 26"/>
              <p:cNvSpPr/>
              <p:nvPr/>
            </p:nvSpPr>
            <p:spPr>
              <a:xfrm rot="5400000">
                <a:off x="2870839" y="4451845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8" name="箭头: V 形 27"/>
              <p:cNvSpPr/>
              <p:nvPr/>
            </p:nvSpPr>
            <p:spPr>
              <a:xfrm rot="5400000">
                <a:off x="2870839" y="4451846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9" name="箭头: V 形 28"/>
            <p:cNvSpPr/>
            <p:nvPr/>
          </p:nvSpPr>
          <p:spPr>
            <a:xfrm rot="5400000">
              <a:off x="3210919" y="4164634"/>
              <a:ext cx="214986" cy="243839"/>
            </a:xfrm>
            <a:prstGeom prst="chevron">
              <a:avLst/>
            </a:prstGeom>
            <a:solidFill>
              <a:srgbClr val="36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890388" y="4184251"/>
            <a:ext cx="243841" cy="738445"/>
            <a:chOff x="3196492" y="4179061"/>
            <a:chExt cx="243841" cy="738445"/>
          </a:xfrm>
        </p:grpSpPr>
        <p:grpSp>
          <p:nvGrpSpPr>
            <p:cNvPr id="31" name="组合 30"/>
            <p:cNvGrpSpPr/>
            <p:nvPr/>
          </p:nvGrpSpPr>
          <p:grpSpPr>
            <a:xfrm>
              <a:off x="3196493" y="4324701"/>
              <a:ext cx="243840" cy="592805"/>
              <a:chOff x="2856412" y="4466272"/>
              <a:chExt cx="243840" cy="592805"/>
            </a:xfrm>
          </p:grpSpPr>
          <p:sp>
            <p:nvSpPr>
              <p:cNvPr id="33" name="箭头: V 形 32"/>
              <p:cNvSpPr/>
              <p:nvPr/>
            </p:nvSpPr>
            <p:spPr>
              <a:xfrm rot="5400000">
                <a:off x="2843349" y="4618025"/>
                <a:ext cx="269966" cy="243840"/>
              </a:xfrm>
              <a:prstGeom prst="chevron">
                <a:avLst/>
              </a:prstGeom>
              <a:solidFill>
                <a:srgbClr val="79F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4" name="箭头: V 形 33"/>
              <p:cNvSpPr/>
              <p:nvPr/>
            </p:nvSpPr>
            <p:spPr>
              <a:xfrm rot="5400000">
                <a:off x="2843349" y="4802174"/>
                <a:ext cx="269966" cy="243840"/>
              </a:xfrm>
              <a:prstGeom prst="chevron">
                <a:avLst/>
              </a:prstGeom>
              <a:solidFill>
                <a:srgbClr val="91FD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5" name="箭头: V 形 34"/>
              <p:cNvSpPr/>
              <p:nvPr/>
            </p:nvSpPr>
            <p:spPr>
              <a:xfrm rot="5400000">
                <a:off x="2870839" y="4451845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6" name="箭头: V 形 35"/>
              <p:cNvSpPr/>
              <p:nvPr/>
            </p:nvSpPr>
            <p:spPr>
              <a:xfrm rot="5400000">
                <a:off x="2870839" y="4451846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2" name="箭头: V 形 31"/>
            <p:cNvSpPr/>
            <p:nvPr/>
          </p:nvSpPr>
          <p:spPr>
            <a:xfrm rot="5400000">
              <a:off x="3210919" y="4164634"/>
              <a:ext cx="214986" cy="243839"/>
            </a:xfrm>
            <a:prstGeom prst="chevron">
              <a:avLst/>
            </a:prstGeom>
            <a:solidFill>
              <a:srgbClr val="36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V="1">
            <a:off x="3655958" y="1818606"/>
            <a:ext cx="243841" cy="738445"/>
            <a:chOff x="3196492" y="4179061"/>
            <a:chExt cx="243841" cy="738445"/>
          </a:xfrm>
        </p:grpSpPr>
        <p:grpSp>
          <p:nvGrpSpPr>
            <p:cNvPr id="38" name="组合 37"/>
            <p:cNvGrpSpPr/>
            <p:nvPr/>
          </p:nvGrpSpPr>
          <p:grpSpPr>
            <a:xfrm>
              <a:off x="3196493" y="4324701"/>
              <a:ext cx="243840" cy="592805"/>
              <a:chOff x="2856412" y="4466272"/>
              <a:chExt cx="243840" cy="592805"/>
            </a:xfrm>
          </p:grpSpPr>
          <p:sp>
            <p:nvSpPr>
              <p:cNvPr id="40" name="箭头: V 形 39"/>
              <p:cNvSpPr/>
              <p:nvPr/>
            </p:nvSpPr>
            <p:spPr>
              <a:xfrm rot="5400000">
                <a:off x="2843349" y="4618025"/>
                <a:ext cx="269966" cy="243840"/>
              </a:xfrm>
              <a:prstGeom prst="chevron">
                <a:avLst/>
              </a:prstGeom>
              <a:solidFill>
                <a:srgbClr val="79F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1" name="箭头: V 形 40"/>
              <p:cNvSpPr/>
              <p:nvPr/>
            </p:nvSpPr>
            <p:spPr>
              <a:xfrm rot="5400000">
                <a:off x="2843349" y="4802174"/>
                <a:ext cx="269966" cy="243840"/>
              </a:xfrm>
              <a:prstGeom prst="chevron">
                <a:avLst/>
              </a:prstGeom>
              <a:solidFill>
                <a:srgbClr val="91FD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箭头: V 形 41"/>
              <p:cNvSpPr/>
              <p:nvPr/>
            </p:nvSpPr>
            <p:spPr>
              <a:xfrm rot="5400000">
                <a:off x="2870839" y="4451845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" name="箭头: V 形 42"/>
              <p:cNvSpPr/>
              <p:nvPr/>
            </p:nvSpPr>
            <p:spPr>
              <a:xfrm rot="5400000">
                <a:off x="2870839" y="4451846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9" name="箭头: V 形 38"/>
            <p:cNvSpPr/>
            <p:nvPr/>
          </p:nvSpPr>
          <p:spPr>
            <a:xfrm rot="5400000">
              <a:off x="3210919" y="4164634"/>
              <a:ext cx="214986" cy="243839"/>
            </a:xfrm>
            <a:prstGeom prst="chevron">
              <a:avLst/>
            </a:prstGeom>
            <a:solidFill>
              <a:srgbClr val="36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V="1">
            <a:off x="7887368" y="1754340"/>
            <a:ext cx="243841" cy="738445"/>
            <a:chOff x="3196492" y="4179061"/>
            <a:chExt cx="243841" cy="738445"/>
          </a:xfrm>
        </p:grpSpPr>
        <p:grpSp>
          <p:nvGrpSpPr>
            <p:cNvPr id="45" name="组合 44"/>
            <p:cNvGrpSpPr/>
            <p:nvPr/>
          </p:nvGrpSpPr>
          <p:grpSpPr>
            <a:xfrm>
              <a:off x="3196493" y="4324701"/>
              <a:ext cx="243840" cy="592805"/>
              <a:chOff x="2856412" y="4466272"/>
              <a:chExt cx="243840" cy="592805"/>
            </a:xfrm>
          </p:grpSpPr>
          <p:sp>
            <p:nvSpPr>
              <p:cNvPr id="47" name="箭头: V 形 46"/>
              <p:cNvSpPr/>
              <p:nvPr/>
            </p:nvSpPr>
            <p:spPr>
              <a:xfrm rot="5400000">
                <a:off x="2843349" y="4618025"/>
                <a:ext cx="269966" cy="243840"/>
              </a:xfrm>
              <a:prstGeom prst="chevron">
                <a:avLst/>
              </a:prstGeom>
              <a:solidFill>
                <a:srgbClr val="79F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" name="箭头: V 形 47"/>
              <p:cNvSpPr/>
              <p:nvPr/>
            </p:nvSpPr>
            <p:spPr>
              <a:xfrm rot="5400000">
                <a:off x="2843349" y="4802174"/>
                <a:ext cx="269966" cy="243840"/>
              </a:xfrm>
              <a:prstGeom prst="chevron">
                <a:avLst/>
              </a:prstGeom>
              <a:solidFill>
                <a:srgbClr val="91FD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箭头: V 形 48"/>
              <p:cNvSpPr/>
              <p:nvPr/>
            </p:nvSpPr>
            <p:spPr>
              <a:xfrm rot="5400000">
                <a:off x="2870839" y="4451845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0" name="箭头: V 形 49"/>
              <p:cNvSpPr/>
              <p:nvPr/>
            </p:nvSpPr>
            <p:spPr>
              <a:xfrm rot="5400000">
                <a:off x="2870839" y="4451846"/>
                <a:ext cx="214986" cy="243839"/>
              </a:xfrm>
              <a:prstGeom prst="chevron">
                <a:avLst/>
              </a:prstGeom>
              <a:solidFill>
                <a:srgbClr val="64E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6" name="箭头: V 形 45"/>
            <p:cNvSpPr/>
            <p:nvPr/>
          </p:nvSpPr>
          <p:spPr>
            <a:xfrm rot="5400000">
              <a:off x="3210919" y="4164634"/>
              <a:ext cx="214986" cy="243839"/>
            </a:xfrm>
            <a:prstGeom prst="chevron">
              <a:avLst/>
            </a:prstGeom>
            <a:solidFill>
              <a:srgbClr val="36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0" y="3116206"/>
            <a:ext cx="196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CONTENT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66766" y="3116206"/>
            <a:ext cx="1961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08720" y="3119759"/>
            <a:ext cx="65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01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85994" y="3088722"/>
            <a:ext cx="582832" cy="541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552407" y="3119054"/>
            <a:ext cx="85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800" dirty="0"/>
              <a:t>02</a:t>
            </a:r>
            <a:endParaRPr lang="zh-CN" altLang="en-US" sz="2800" dirty="0"/>
          </a:p>
        </p:txBody>
      </p:sp>
      <p:sp>
        <p:nvSpPr>
          <p:cNvPr id="53" name="椭圆 52"/>
          <p:cNvSpPr/>
          <p:nvPr/>
        </p:nvSpPr>
        <p:spPr>
          <a:xfrm>
            <a:off x="5555559" y="3088722"/>
            <a:ext cx="582832" cy="541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23208" y="3127775"/>
            <a:ext cx="85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800" dirty="0"/>
              <a:t>03</a:t>
            </a:r>
            <a:endParaRPr lang="zh-CN" altLang="en-US" sz="2800" dirty="0"/>
          </a:p>
        </p:txBody>
      </p:sp>
      <p:sp>
        <p:nvSpPr>
          <p:cNvPr id="55" name="椭圆 54"/>
          <p:cNvSpPr/>
          <p:nvPr/>
        </p:nvSpPr>
        <p:spPr>
          <a:xfrm>
            <a:off x="7717734" y="3097443"/>
            <a:ext cx="582832" cy="541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679193" y="3106035"/>
            <a:ext cx="85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57" name="椭圆 56"/>
          <p:cNvSpPr/>
          <p:nvPr/>
        </p:nvSpPr>
        <p:spPr>
          <a:xfrm>
            <a:off x="9673719" y="3074998"/>
            <a:ext cx="582832" cy="5419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7937"/>
            <a:ext cx="12010572" cy="6858000"/>
          </a:xfrm>
          <a:prstGeom prst="rect">
            <a:avLst/>
          </a:prstGeom>
        </p:spPr>
      </p:pic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69" y="1418502"/>
            <a:ext cx="12639555" cy="906099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11098" y="2519553"/>
            <a:ext cx="85883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选题来源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86056" y="1653741"/>
            <a:ext cx="429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Part 1</a:t>
            </a:r>
            <a:endParaRPr lang="zh-CN" altLang="en-US" sz="54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97595" y="3838090"/>
            <a:ext cx="2375744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55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573339" y="3626358"/>
            <a:ext cx="171450" cy="210522"/>
          </a:xfrm>
          <a:prstGeom prst="line">
            <a:avLst/>
          </a:prstGeom>
          <a:ln w="25400">
            <a:solidFill>
              <a:srgbClr val="92FE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744789" y="3626358"/>
            <a:ext cx="3409480" cy="1520"/>
          </a:xfrm>
          <a:prstGeom prst="line">
            <a:avLst/>
          </a:prstGeom>
          <a:ln w="2540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49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4157" y="-1169098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56000" y="90902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81188" y="902995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圆: 空心 30"/>
          <p:cNvSpPr/>
          <p:nvPr/>
        </p:nvSpPr>
        <p:spPr>
          <a:xfrm>
            <a:off x="3786625" y="1246966"/>
            <a:ext cx="4615067" cy="4352059"/>
          </a:xfrm>
          <a:prstGeom prst="donut">
            <a:avLst>
              <a:gd name="adj" fmla="val 1243"/>
            </a:avLst>
          </a:prstGeom>
          <a:gradFill flip="none" rotWithShape="1">
            <a:gsLst>
              <a:gs pos="0">
                <a:srgbClr val="92FEA0"/>
              </a:gs>
              <a:gs pos="100000">
                <a:srgbClr val="06CB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676035" y="2080553"/>
            <a:ext cx="2839925" cy="2684887"/>
          </a:xfrm>
          <a:prstGeom prst="ellipse">
            <a:avLst/>
          </a:prstGeom>
          <a:solidFill>
            <a:srgbClr val="12918A">
              <a:alpha val="0"/>
            </a:srgbClr>
          </a:solidFill>
          <a:ln w="12700">
            <a:solidFill>
              <a:srgbClr val="16AEA7"/>
            </a:solidFill>
            <a:prstDash val="dash"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18065" y="133760"/>
            <a:ext cx="6811875" cy="6577165"/>
          </a:xfrm>
          <a:prstGeom prst="ellipse">
            <a:avLst/>
          </a:prstGeom>
          <a:solidFill>
            <a:srgbClr val="12918A">
              <a:alpha val="0"/>
            </a:srgbClr>
          </a:solidFill>
          <a:ln w="12700">
            <a:solidFill>
              <a:srgbClr val="16AEA7"/>
            </a:solidFill>
            <a:prstDash val="dash"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567725" y="1206630"/>
            <a:ext cx="900000" cy="900000"/>
          </a:xfrm>
          <a:prstGeom prst="ellipse">
            <a:avLst/>
          </a:prstGeom>
          <a:solidFill>
            <a:srgbClr val="16AEA7"/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39870" y="2668905"/>
            <a:ext cx="416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选题来源</a:t>
            </a:r>
            <a:endParaRPr lang="en-US" altLang="zh-CN" sz="40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041005" y="613410"/>
            <a:ext cx="4159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分析教学痛点，发现需求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223207" y="613610"/>
            <a:ext cx="3973389" cy="2110423"/>
            <a:chOff x="-193897" y="555979"/>
            <a:chExt cx="3973389" cy="2110423"/>
          </a:xfrm>
        </p:grpSpPr>
        <p:sp>
          <p:nvSpPr>
            <p:cNvPr id="37" name="椭圆 36"/>
            <p:cNvSpPr/>
            <p:nvPr/>
          </p:nvSpPr>
          <p:spPr>
            <a:xfrm>
              <a:off x="2879492" y="1089577"/>
              <a:ext cx="900000" cy="900000"/>
            </a:xfrm>
            <a:prstGeom prst="ellipse">
              <a:avLst/>
            </a:prstGeom>
            <a:solidFill>
              <a:srgbClr val="16AEA7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-193897" y="555979"/>
              <a:ext cx="37116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gradFill flip="none" rotWithShape="1">
                    <a:gsLst>
                      <a:gs pos="0">
                        <a:srgbClr val="92FE9D"/>
                      </a:gs>
                      <a:gs pos="100000">
                        <a:srgbClr val="00C9FF"/>
                      </a:gs>
                    </a:gsLst>
                    <a:lin ang="0" scaled="1"/>
                    <a:tileRect/>
                  </a:gra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调研高校教学情况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60128" y="1189074"/>
              <a:ext cx="247332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很多同学下课之后并没有很强的欲望翻开书本巩固知识，查询单词等操作都需要在不同软件之间跳转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116857" y="3929251"/>
            <a:ext cx="3772034" cy="2376626"/>
            <a:chOff x="7458" y="3793469"/>
            <a:chExt cx="3772034" cy="2376626"/>
          </a:xfrm>
        </p:grpSpPr>
        <p:sp>
          <p:nvSpPr>
            <p:cNvPr id="39" name="椭圆 38"/>
            <p:cNvSpPr/>
            <p:nvPr/>
          </p:nvSpPr>
          <p:spPr>
            <a:xfrm>
              <a:off x="2879492" y="4315440"/>
              <a:ext cx="900000" cy="900000"/>
            </a:xfrm>
            <a:prstGeom prst="ellipse">
              <a:avLst/>
            </a:prstGeom>
            <a:solidFill>
              <a:srgbClr val="16AEA7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458" y="3793469"/>
              <a:ext cx="37116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2800" dirty="0">
                  <a:gradFill flip="none" rotWithShape="1">
                    <a:gsLst>
                      <a:gs pos="0">
                        <a:srgbClr val="92FE9D"/>
                      </a:gs>
                      <a:gs pos="100000">
                        <a:srgbClr val="00C9FF"/>
                      </a:gs>
                    </a:gsLst>
                    <a:lin ang="0" scaled="1"/>
                    <a:tileRect/>
                  </a:gra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针对痛点，解决问题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54803" y="4415769"/>
              <a:ext cx="24752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提供“听说读写”一站式服务。教学内容采用了大量生动的图片、专业发音、相似单词以及常用短语等，帮助理解记忆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538335" y="1206500"/>
            <a:ext cx="245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用户需要一个集成了多种功能的平台完成知识的巩固练习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555365" y="3971420"/>
            <a:ext cx="4116205" cy="1443790"/>
            <a:chOff x="8545748" y="3848556"/>
            <a:chExt cx="4116205" cy="1443790"/>
          </a:xfrm>
        </p:grpSpPr>
        <p:sp>
          <p:nvSpPr>
            <p:cNvPr id="41" name="椭圆 40"/>
            <p:cNvSpPr/>
            <p:nvPr/>
          </p:nvSpPr>
          <p:spPr>
            <a:xfrm>
              <a:off x="8545748" y="4392346"/>
              <a:ext cx="900000" cy="900000"/>
            </a:xfrm>
            <a:prstGeom prst="ellipse">
              <a:avLst/>
            </a:prstGeom>
            <a:solidFill>
              <a:srgbClr val="16AEA7"/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50338" y="3848556"/>
              <a:ext cx="371161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err="1">
                  <a:gradFill flip="none" rotWithShape="1">
                    <a:gsLst>
                      <a:gs pos="0">
                        <a:srgbClr val="92FE9D"/>
                      </a:gs>
                      <a:gs pos="100000">
                        <a:srgbClr val="00C9FF"/>
                      </a:gs>
                    </a:gsLst>
                    <a:lin ang="0" scaled="1"/>
                    <a:tileRect/>
                  </a:gra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Goforit</a:t>
              </a:r>
              <a:r>
                <a:rPr lang="zh-CN" altLang="en-US" sz="3600" dirty="0">
                  <a:gradFill flip="none" rotWithShape="1">
                    <a:gsLst>
                      <a:gs pos="0">
                        <a:srgbClr val="92FE9D"/>
                      </a:gs>
                      <a:gs pos="100000">
                        <a:srgbClr val="00C9FF"/>
                      </a:gs>
                    </a:gsLst>
                    <a:lin ang="0" scaled="1"/>
                    <a:tileRect/>
                  </a:gra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来了！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472848" y="4493716"/>
              <a:ext cx="24295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+mn-ea"/>
              </a:endParaRPr>
            </a:p>
          </p:txBody>
        </p:sp>
      </p:grpSp>
      <p:pic>
        <p:nvPicPr>
          <p:cNvPr id="28" name="图形 27" descr="放大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3820" y="1276550"/>
            <a:ext cx="659071" cy="659071"/>
          </a:xfrm>
          <a:prstGeom prst="rect">
            <a:avLst/>
          </a:prstGeom>
        </p:spPr>
      </p:pic>
      <p:pic>
        <p:nvPicPr>
          <p:cNvPr id="29" name="图形 28" descr="靶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529" y="4551092"/>
            <a:ext cx="707886" cy="707886"/>
          </a:xfrm>
          <a:prstGeom prst="rect">
            <a:avLst/>
          </a:prstGeom>
        </p:spPr>
      </p:pic>
      <p:pic>
        <p:nvPicPr>
          <p:cNvPr id="30" name="图形 29" descr="维恩图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2134" y="1247173"/>
            <a:ext cx="734892" cy="734892"/>
          </a:xfrm>
          <a:prstGeom prst="rect">
            <a:avLst/>
          </a:prstGeom>
        </p:spPr>
      </p:pic>
      <p:pic>
        <p:nvPicPr>
          <p:cNvPr id="32" name="图形 31" descr="灯泡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38755" y="4616555"/>
            <a:ext cx="736680" cy="736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86248" y="4616321"/>
            <a:ext cx="2475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网站目前已部署上线</a:t>
            </a:r>
          </a:p>
          <a:p>
            <a:r>
              <a:rPr lang="en-US" altLang="zh-CN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disposal.goforit.pro</a:t>
            </a:r>
            <a:r>
              <a:rPr lang="zh-CN" altLang="en-US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即刻访问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7937"/>
            <a:ext cx="12010572" cy="6858000"/>
          </a:xfrm>
          <a:prstGeom prst="rect">
            <a:avLst/>
          </a:prstGeom>
        </p:spPr>
      </p:pic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074" y="1428662"/>
            <a:ext cx="12639555" cy="906099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46562" y="2514515"/>
            <a:ext cx="8832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技术选型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322704" y="1665584"/>
            <a:ext cx="429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Part 2</a:t>
            </a:r>
            <a:endParaRPr lang="zh-CN" altLang="en-US" sz="54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97595" y="3838090"/>
            <a:ext cx="2375744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55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573339" y="3626358"/>
            <a:ext cx="171450" cy="210522"/>
          </a:xfrm>
          <a:prstGeom prst="line">
            <a:avLst/>
          </a:prstGeom>
          <a:ln w="25400">
            <a:solidFill>
              <a:srgbClr val="92FE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744789" y="3626358"/>
            <a:ext cx="3409480" cy="1520"/>
          </a:xfrm>
          <a:prstGeom prst="line">
            <a:avLst/>
          </a:prstGeom>
          <a:ln w="2540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49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: 空心 27"/>
          <p:cNvSpPr/>
          <p:nvPr/>
        </p:nvSpPr>
        <p:spPr>
          <a:xfrm>
            <a:off x="1005510" y="-1292871"/>
            <a:ext cx="9895531" cy="9060025"/>
          </a:xfrm>
          <a:prstGeom prst="donut">
            <a:avLst>
              <a:gd name="adj" fmla="val 120"/>
            </a:avLst>
          </a:prstGeom>
          <a:gradFill flip="none" rotWithShape="1">
            <a:gsLst>
              <a:gs pos="100000">
                <a:srgbClr val="57DFA1">
                  <a:alpha val="58000"/>
                </a:srgbClr>
              </a:gs>
              <a:gs pos="0">
                <a:srgbClr val="18B9E9">
                  <a:alpha val="55000"/>
                </a:srgbClr>
              </a:gs>
            </a:gsLst>
            <a:lin ang="0" scaled="1"/>
            <a:tileRect/>
          </a:gradFill>
          <a:ln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826155" y="90902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252048" y="1577972"/>
            <a:ext cx="3388092" cy="3254929"/>
          </a:xfrm>
          <a:prstGeom prst="ellipse">
            <a:avLst/>
          </a:prstGeom>
          <a:gradFill flip="none" rotWithShape="1">
            <a:gsLst>
              <a:gs pos="100000">
                <a:srgbClr val="55DB9F"/>
              </a:gs>
              <a:gs pos="0">
                <a:srgbClr val="12918A">
                  <a:alpha val="5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104412" y="1609678"/>
            <a:ext cx="3388092" cy="3254929"/>
          </a:xfrm>
          <a:prstGeom prst="ellipse">
            <a:avLst/>
          </a:prstGeom>
          <a:gradFill flip="none" rotWithShape="1">
            <a:gsLst>
              <a:gs pos="100000">
                <a:srgbClr val="06CBFF"/>
              </a:gs>
              <a:gs pos="0">
                <a:srgbClr val="3894B9">
                  <a:alpha val="5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弧形 31"/>
          <p:cNvSpPr/>
          <p:nvPr/>
        </p:nvSpPr>
        <p:spPr>
          <a:xfrm flipH="1">
            <a:off x="2761279" y="1342063"/>
            <a:ext cx="3077175" cy="3771902"/>
          </a:xfrm>
          <a:prstGeom prst="arc">
            <a:avLst>
              <a:gd name="adj1" fmla="val 17288804"/>
              <a:gd name="adj2" fmla="val 4230851"/>
            </a:avLst>
          </a:prstGeom>
          <a:noFill/>
          <a:ln w="9525">
            <a:gradFill>
              <a:gsLst>
                <a:gs pos="0">
                  <a:srgbClr val="172849"/>
                </a:gs>
                <a:gs pos="57000">
                  <a:srgbClr val="18B9E9"/>
                </a:gs>
                <a:gs pos="100000">
                  <a:srgbClr val="17284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07898" y="2832119"/>
            <a:ext cx="490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+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05505" y="2904490"/>
            <a:ext cx="184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前端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623513" y="2904288"/>
            <a:ext cx="171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后端</a:t>
            </a:r>
          </a:p>
        </p:txBody>
      </p:sp>
      <p:sp>
        <p:nvSpPr>
          <p:cNvPr id="51" name="弧形 50"/>
          <p:cNvSpPr/>
          <p:nvPr/>
        </p:nvSpPr>
        <p:spPr>
          <a:xfrm>
            <a:off x="5917387" y="1319485"/>
            <a:ext cx="3077175" cy="3771902"/>
          </a:xfrm>
          <a:prstGeom prst="arc">
            <a:avLst>
              <a:gd name="adj1" fmla="val 17288804"/>
              <a:gd name="adj2" fmla="val 4230851"/>
            </a:avLst>
          </a:prstGeom>
          <a:noFill/>
          <a:ln w="12700">
            <a:gradFill>
              <a:gsLst>
                <a:gs pos="0">
                  <a:srgbClr val="172849"/>
                </a:gs>
                <a:gs pos="57000">
                  <a:srgbClr val="57DFA1"/>
                </a:gs>
                <a:gs pos="100000">
                  <a:srgbClr val="17284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平行四边形 51"/>
          <p:cNvSpPr/>
          <p:nvPr/>
        </p:nvSpPr>
        <p:spPr>
          <a:xfrm>
            <a:off x="434333" y="1670885"/>
            <a:ext cx="2480489" cy="562284"/>
          </a:xfrm>
          <a:prstGeom prst="parallelogram">
            <a:avLst>
              <a:gd name="adj" fmla="val 38275"/>
            </a:avLst>
          </a:prstGeom>
          <a:gradFill>
            <a:gsLst>
              <a:gs pos="50000">
                <a:srgbClr val="3894B9">
                  <a:alpha val="94000"/>
                </a:srgbClr>
              </a:gs>
              <a:gs pos="0">
                <a:srgbClr val="3894B9">
                  <a:alpha val="18000"/>
                </a:srgbClr>
              </a:gs>
              <a:gs pos="100000">
                <a:srgbClr val="18B9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56776" y="1763705"/>
            <a:ext cx="21607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Vue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生态</a:t>
            </a:r>
          </a:p>
        </p:txBody>
      </p:sp>
      <p:sp>
        <p:nvSpPr>
          <p:cNvPr id="55" name="平行四边形 54"/>
          <p:cNvSpPr/>
          <p:nvPr/>
        </p:nvSpPr>
        <p:spPr>
          <a:xfrm flipV="1">
            <a:off x="446853" y="4270617"/>
            <a:ext cx="2480489" cy="562284"/>
          </a:xfrm>
          <a:prstGeom prst="parallelogram">
            <a:avLst>
              <a:gd name="adj" fmla="val 38275"/>
            </a:avLst>
          </a:prstGeom>
          <a:gradFill>
            <a:gsLst>
              <a:gs pos="50000">
                <a:srgbClr val="3894B9">
                  <a:alpha val="94000"/>
                </a:srgbClr>
              </a:gs>
              <a:gs pos="0">
                <a:srgbClr val="3894B9">
                  <a:alpha val="18000"/>
                </a:srgbClr>
              </a:gs>
              <a:gs pos="100000">
                <a:srgbClr val="18B9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969296" y="4363437"/>
            <a:ext cx="21607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lvl="0">
              <a:defRPr/>
            </a:pPr>
            <a:r>
              <a:rPr lang="en-US" altLang="zh-CN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Fullpage.js</a:t>
            </a:r>
            <a:r>
              <a:rPr lang="zh-CN" altLang="en-US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等</a:t>
            </a:r>
          </a:p>
        </p:txBody>
      </p:sp>
      <p:sp>
        <p:nvSpPr>
          <p:cNvPr id="58" name="平行四边形 57"/>
          <p:cNvSpPr/>
          <p:nvPr/>
        </p:nvSpPr>
        <p:spPr>
          <a:xfrm>
            <a:off x="501015" y="2945130"/>
            <a:ext cx="2068195" cy="561975"/>
          </a:xfrm>
          <a:prstGeom prst="parallelogram">
            <a:avLst>
              <a:gd name="adj" fmla="val 0"/>
            </a:avLst>
          </a:prstGeom>
          <a:gradFill>
            <a:gsLst>
              <a:gs pos="50000">
                <a:srgbClr val="3894B9">
                  <a:alpha val="94000"/>
                </a:srgbClr>
              </a:gs>
              <a:gs pos="0">
                <a:srgbClr val="3894B9">
                  <a:alpha val="18000"/>
                </a:srgbClr>
              </a:gs>
              <a:gs pos="100000">
                <a:srgbClr val="18B9E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88879" y="3036582"/>
            <a:ext cx="21607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lvl="0">
              <a:defRPr/>
            </a:pPr>
            <a:r>
              <a:rPr lang="en-US" altLang="zh-CN" sz="2000" b="0" dirty="0" err="1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Echarts</a:t>
            </a:r>
            <a:endParaRPr lang="zh-CN" altLang="en-US" sz="2000" b="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60" name="图形 59" descr="458404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520" y="2593219"/>
            <a:ext cx="914400" cy="914400"/>
          </a:xfrm>
          <a:prstGeom prst="rect">
            <a:avLst/>
          </a:prstGeom>
        </p:spPr>
      </p:pic>
      <p:sp>
        <p:nvSpPr>
          <p:cNvPr id="61" name="平行四边形 60"/>
          <p:cNvSpPr/>
          <p:nvPr/>
        </p:nvSpPr>
        <p:spPr>
          <a:xfrm flipH="1">
            <a:off x="8812106" y="1670885"/>
            <a:ext cx="2834890" cy="562284"/>
          </a:xfrm>
          <a:prstGeom prst="parallelogram">
            <a:avLst>
              <a:gd name="adj" fmla="val 38275"/>
            </a:avLst>
          </a:prstGeom>
          <a:gradFill>
            <a:gsLst>
              <a:gs pos="50000">
                <a:srgbClr val="57DFA1">
                  <a:alpha val="90000"/>
                </a:srgbClr>
              </a:gs>
              <a:gs pos="0">
                <a:srgbClr val="358C85">
                  <a:alpha val="18000"/>
                </a:srgbClr>
              </a:gs>
              <a:gs pos="100000">
                <a:srgbClr val="57DFA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994562" y="1763705"/>
            <a:ext cx="2921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lvl="0">
              <a:defRPr/>
            </a:pPr>
            <a:r>
              <a:rPr lang="en-US" altLang="zh-CN" sz="2000" b="0" dirty="0" err="1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Springcloudnetflix</a:t>
            </a:r>
            <a:r>
              <a:rPr lang="zh-CN" altLang="en-US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系列</a:t>
            </a:r>
          </a:p>
        </p:txBody>
      </p:sp>
      <p:sp>
        <p:nvSpPr>
          <p:cNvPr id="64" name="平行四边形 63"/>
          <p:cNvSpPr/>
          <p:nvPr/>
        </p:nvSpPr>
        <p:spPr>
          <a:xfrm flipH="1" flipV="1">
            <a:off x="8847126" y="4269319"/>
            <a:ext cx="2802544" cy="562284"/>
          </a:xfrm>
          <a:prstGeom prst="parallelogram">
            <a:avLst>
              <a:gd name="adj" fmla="val 38275"/>
            </a:avLst>
          </a:prstGeom>
          <a:gradFill>
            <a:gsLst>
              <a:gs pos="50000">
                <a:srgbClr val="57DFA1">
                  <a:alpha val="90000"/>
                </a:srgbClr>
              </a:gs>
              <a:gs pos="0">
                <a:srgbClr val="12918A">
                  <a:alpha val="18000"/>
                </a:srgbClr>
              </a:gs>
              <a:gs pos="100000">
                <a:srgbClr val="57DFA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174613" y="4322397"/>
            <a:ext cx="21607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lvl="0">
              <a:defRPr/>
            </a:pPr>
            <a:r>
              <a:rPr lang="en-US" altLang="zh-CN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Guava</a:t>
            </a:r>
            <a:r>
              <a:rPr lang="zh-CN" altLang="en-US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等</a:t>
            </a:r>
          </a:p>
        </p:txBody>
      </p:sp>
      <p:sp>
        <p:nvSpPr>
          <p:cNvPr id="67" name="平行四边形 66"/>
          <p:cNvSpPr/>
          <p:nvPr/>
        </p:nvSpPr>
        <p:spPr>
          <a:xfrm flipH="1">
            <a:off x="9307158" y="2945335"/>
            <a:ext cx="2384089" cy="562284"/>
          </a:xfrm>
          <a:prstGeom prst="parallelogram">
            <a:avLst>
              <a:gd name="adj" fmla="val 0"/>
            </a:avLst>
          </a:prstGeom>
          <a:gradFill>
            <a:gsLst>
              <a:gs pos="50000">
                <a:srgbClr val="57DFA1">
                  <a:alpha val="90000"/>
                </a:srgbClr>
              </a:gs>
              <a:gs pos="0">
                <a:srgbClr val="12918A">
                  <a:alpha val="18000"/>
                </a:srgbClr>
              </a:gs>
              <a:gs pos="100000">
                <a:srgbClr val="57DFA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9379617" y="3041811"/>
            <a:ext cx="34658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lvl="0">
              <a:defRPr/>
            </a:pPr>
            <a:r>
              <a:rPr lang="zh-CN" altLang="en-US" sz="2000" b="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阿里三方工具</a:t>
            </a:r>
          </a:p>
        </p:txBody>
      </p:sp>
      <p:pic>
        <p:nvPicPr>
          <p:cNvPr id="69" name="图形 68" descr="363234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8121" y="1504707"/>
            <a:ext cx="461665" cy="461665"/>
          </a:xfrm>
          <a:prstGeom prst="rect">
            <a:avLst/>
          </a:prstGeom>
        </p:spPr>
      </p:pic>
      <p:pic>
        <p:nvPicPr>
          <p:cNvPr id="3" name="图形 2" descr="放大镜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439" y="1379875"/>
            <a:ext cx="659071" cy="659071"/>
          </a:xfrm>
          <a:prstGeom prst="rect">
            <a:avLst/>
          </a:prstGeom>
        </p:spPr>
      </p:pic>
      <p:pic>
        <p:nvPicPr>
          <p:cNvPr id="5" name="图形 4" descr="靶心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695" y="3963084"/>
            <a:ext cx="707886" cy="707886"/>
          </a:xfrm>
          <a:prstGeom prst="rect">
            <a:avLst/>
          </a:prstGeom>
        </p:spPr>
      </p:pic>
      <p:pic>
        <p:nvPicPr>
          <p:cNvPr id="8" name="图形 7" descr="维恩图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0712" y="3875859"/>
            <a:ext cx="734892" cy="734892"/>
          </a:xfrm>
          <a:prstGeom prst="rect">
            <a:avLst/>
          </a:prstGeom>
        </p:spPr>
      </p:pic>
      <p:pic>
        <p:nvPicPr>
          <p:cNvPr id="10" name="图形 9" descr="灯泡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61086" y="2583354"/>
            <a:ext cx="736680" cy="73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5" grpId="0" animBg="1"/>
      <p:bldP spid="56" grpId="0"/>
      <p:bldP spid="58" grpId="0" animBg="1"/>
      <p:bldP spid="59" grpId="0"/>
      <p:bldP spid="61" grpId="0" animBg="1"/>
      <p:bldP spid="62" grpId="0"/>
      <p:bldP spid="64" grpId="0" animBg="1"/>
      <p:bldP spid="65" grpId="0"/>
      <p:bldP spid="67" grpId="0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596000" y="-1169096"/>
            <a:ext cx="9000000" cy="900000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92FE9D">
                    <a:alpha val="25000"/>
                  </a:srgbClr>
                </a:gs>
                <a:gs pos="100000">
                  <a:srgbClr val="00C9FF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图片包含 游戏机, 烟花, 屏幕, 灯光&#10;&#10;描述已自动生成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737937"/>
            <a:ext cx="12010572" cy="6858000"/>
          </a:xfrm>
          <a:prstGeom prst="rect">
            <a:avLst/>
          </a:prstGeom>
        </p:spPr>
      </p:pic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269" y="1418502"/>
            <a:ext cx="12639555" cy="906099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56000" y="0"/>
            <a:ext cx="6480000" cy="6480000"/>
          </a:xfrm>
          <a:prstGeom prst="ellipse">
            <a:avLst/>
          </a:prstGeom>
          <a:solidFill>
            <a:srgbClr val="335A9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576000" y="909000"/>
            <a:ext cx="5040000" cy="5040000"/>
          </a:xfrm>
          <a:prstGeom prst="ellipse">
            <a:avLst/>
          </a:prstGeom>
          <a:solidFill>
            <a:srgbClr val="335A9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95460" y="2442446"/>
            <a:ext cx="94005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设计细节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86056" y="1653741"/>
            <a:ext cx="429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Part 3</a:t>
            </a:r>
            <a:endParaRPr lang="zh-CN" altLang="en-US" sz="5400" dirty="0">
              <a:gradFill flip="none" rotWithShape="1">
                <a:gsLst>
                  <a:gs pos="0">
                    <a:srgbClr val="92FE9D"/>
                  </a:gs>
                  <a:gs pos="100000">
                    <a:srgbClr val="00C9FF"/>
                  </a:gs>
                </a:gsLst>
                <a:lin ang="0" scaled="1"/>
                <a:tileRect/>
              </a:gra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197595" y="3838090"/>
            <a:ext cx="2375744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55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573339" y="3626358"/>
            <a:ext cx="171450" cy="210522"/>
          </a:xfrm>
          <a:prstGeom prst="line">
            <a:avLst/>
          </a:prstGeom>
          <a:ln w="25400">
            <a:solidFill>
              <a:srgbClr val="92FE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744789" y="3626358"/>
            <a:ext cx="3409480" cy="1520"/>
          </a:xfrm>
          <a:prstGeom prst="line">
            <a:avLst/>
          </a:prstGeom>
          <a:ln w="25400">
            <a:gradFill flip="none" rotWithShape="1">
              <a:gsLst>
                <a:gs pos="0">
                  <a:srgbClr val="92FEA1"/>
                </a:gs>
                <a:gs pos="100000">
                  <a:srgbClr val="08CCFF">
                    <a:alpha val="49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2000">
              <a:srgbClr val="101B32"/>
            </a:gs>
            <a:gs pos="24000">
              <a:srgbClr val="192C4F"/>
            </a:gs>
            <a:gs pos="0">
              <a:srgbClr val="335A9F"/>
            </a:gs>
            <a:gs pos="100000">
              <a:srgbClr val="0C1526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54478" y="2536830"/>
            <a:ext cx="3802100" cy="726936"/>
            <a:chOff x="1554480" y="2672567"/>
            <a:chExt cx="3802100" cy="726936"/>
          </a:xfrm>
        </p:grpSpPr>
        <p:sp>
          <p:nvSpPr>
            <p:cNvPr id="9" name="梯形 8"/>
            <p:cNvSpPr/>
            <p:nvPr/>
          </p:nvSpPr>
          <p:spPr>
            <a:xfrm>
              <a:off x="1554480" y="2696455"/>
              <a:ext cx="3802100" cy="703048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>
                    <a:alpha val="74000"/>
                  </a:srgbClr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0" name="梯形 9"/>
            <p:cNvSpPr/>
            <p:nvPr/>
          </p:nvSpPr>
          <p:spPr>
            <a:xfrm>
              <a:off x="1820900" y="2672567"/>
              <a:ext cx="3269260" cy="604520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5420" y="2536830"/>
            <a:ext cx="3802100" cy="726936"/>
            <a:chOff x="1554480" y="2672567"/>
            <a:chExt cx="3802100" cy="726936"/>
          </a:xfrm>
        </p:grpSpPr>
        <p:sp>
          <p:nvSpPr>
            <p:cNvPr id="12" name="梯形 11"/>
            <p:cNvSpPr/>
            <p:nvPr/>
          </p:nvSpPr>
          <p:spPr>
            <a:xfrm>
              <a:off x="1554480" y="2696455"/>
              <a:ext cx="3802100" cy="703048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>
                    <a:alpha val="74000"/>
                  </a:srgbClr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3" name="梯形 12"/>
            <p:cNvSpPr/>
            <p:nvPr/>
          </p:nvSpPr>
          <p:spPr>
            <a:xfrm>
              <a:off x="1820900" y="2672567"/>
              <a:ext cx="3269260" cy="604520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54480" y="4972398"/>
            <a:ext cx="3802100" cy="726936"/>
            <a:chOff x="1554480" y="2672567"/>
            <a:chExt cx="3802100" cy="726936"/>
          </a:xfrm>
        </p:grpSpPr>
        <p:sp>
          <p:nvSpPr>
            <p:cNvPr id="15" name="梯形 14"/>
            <p:cNvSpPr/>
            <p:nvPr/>
          </p:nvSpPr>
          <p:spPr>
            <a:xfrm>
              <a:off x="1554480" y="2696455"/>
              <a:ext cx="3802100" cy="703048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>
                    <a:alpha val="74000"/>
                  </a:srgbClr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6" name="梯形 15"/>
            <p:cNvSpPr/>
            <p:nvPr/>
          </p:nvSpPr>
          <p:spPr>
            <a:xfrm>
              <a:off x="1820900" y="2672567"/>
              <a:ext cx="3269260" cy="604520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35420" y="4911190"/>
            <a:ext cx="3802100" cy="726936"/>
            <a:chOff x="1554480" y="2672567"/>
            <a:chExt cx="3802100" cy="726936"/>
          </a:xfrm>
        </p:grpSpPr>
        <p:sp>
          <p:nvSpPr>
            <p:cNvPr id="18" name="梯形 17"/>
            <p:cNvSpPr/>
            <p:nvPr/>
          </p:nvSpPr>
          <p:spPr>
            <a:xfrm>
              <a:off x="1554480" y="2696455"/>
              <a:ext cx="3802100" cy="703048"/>
            </a:xfrm>
            <a:prstGeom prst="trapezoid">
              <a:avLst>
                <a:gd name="adj" fmla="val 92719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>
                    <a:alpha val="74000"/>
                  </a:srgbClr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9" name="梯形 18"/>
            <p:cNvSpPr/>
            <p:nvPr/>
          </p:nvSpPr>
          <p:spPr>
            <a:xfrm>
              <a:off x="1820900" y="2672567"/>
              <a:ext cx="3269260" cy="604520"/>
            </a:xfrm>
            <a:prstGeom prst="trapezoid">
              <a:avLst>
                <a:gd name="adj" fmla="val 95615"/>
              </a:avLst>
            </a:prstGeom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0"/>
            </a:gradFill>
            <a:ln w="12700" cap="flat" cmpd="sng" algn="ctr">
              <a:gradFill>
                <a:gsLst>
                  <a:gs pos="0">
                    <a:srgbClr val="0BD0D9">
                      <a:alpha val="0"/>
                    </a:srgbClr>
                  </a:gs>
                  <a:gs pos="100000">
                    <a:srgbClr val="0BD0D9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207895" y="1735455"/>
            <a:ext cx="284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海量词库（学一学）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43447" y="4217450"/>
            <a:ext cx="233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分析数据可视化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54849" y="1694554"/>
            <a:ext cx="311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每日好句（情景交流）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52063" y="4148003"/>
            <a:ext cx="291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海量题库（练一练）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479106" y="1735585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 flipV="1">
            <a:off x="2396203" y="1555585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3050356" y="1335910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9760049" y="1695910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2" name="直接箭头连接符 31"/>
          <p:cNvCxnSpPr/>
          <p:nvPr/>
        </p:nvCxnSpPr>
        <p:spPr>
          <a:xfrm flipV="1">
            <a:off x="8470081" y="1335910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3" name="直接箭头连接符 32"/>
          <p:cNvCxnSpPr/>
          <p:nvPr/>
        </p:nvCxnSpPr>
        <p:spPr>
          <a:xfrm flipV="1">
            <a:off x="7712890" y="1555585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4" name="直接箭头连接符 33"/>
          <p:cNvCxnSpPr/>
          <p:nvPr/>
        </p:nvCxnSpPr>
        <p:spPr>
          <a:xfrm flipV="1">
            <a:off x="4479106" y="4188276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5" name="直接箭头连接符 34"/>
          <p:cNvCxnSpPr/>
          <p:nvPr/>
        </p:nvCxnSpPr>
        <p:spPr>
          <a:xfrm flipV="1">
            <a:off x="3050356" y="3858426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6" name="直接箭头连接符 35"/>
          <p:cNvCxnSpPr/>
          <p:nvPr/>
        </p:nvCxnSpPr>
        <p:spPr>
          <a:xfrm flipV="1">
            <a:off x="2379509" y="4107310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7" name="直接箭头连接符 36"/>
          <p:cNvCxnSpPr/>
          <p:nvPr/>
        </p:nvCxnSpPr>
        <p:spPr>
          <a:xfrm flipV="1">
            <a:off x="9762405" y="4188276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8" name="直接箭头连接符 37"/>
          <p:cNvCxnSpPr/>
          <p:nvPr/>
        </p:nvCxnSpPr>
        <p:spPr>
          <a:xfrm flipV="1">
            <a:off x="8470081" y="3828276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cxnSp>
        <p:nvCxnSpPr>
          <p:cNvPr id="39" name="直接箭头连接符 38"/>
          <p:cNvCxnSpPr/>
          <p:nvPr/>
        </p:nvCxnSpPr>
        <p:spPr>
          <a:xfrm flipV="1">
            <a:off x="7696196" y="4107310"/>
            <a:ext cx="0" cy="360000"/>
          </a:xfrm>
          <a:prstGeom prst="straightConnector1">
            <a:avLst/>
          </a:prstGeom>
          <a:noFill/>
          <a:ln w="6350" cap="flat" cmpd="sng" algn="ctr">
            <a:gradFill>
              <a:gsLst>
                <a:gs pos="0">
                  <a:srgbClr val="0BD0D9">
                    <a:alpha val="0"/>
                  </a:srgbClr>
                </a:gs>
                <a:gs pos="100000">
                  <a:srgbClr val="18B9E9"/>
                </a:gs>
              </a:gsLst>
              <a:lin ang="5400000" scaled="1"/>
            </a:gradFill>
            <a:prstDash val="solid"/>
            <a:miter lim="800000"/>
            <a:tailEnd type="arrow" w="sm" len="sm"/>
          </a:ln>
          <a:effectLst/>
        </p:spPr>
      </p:cxnSp>
      <p:sp>
        <p:nvSpPr>
          <p:cNvPr id="41" name="Rectangle 164"/>
          <p:cNvSpPr>
            <a:spLocks noChangeArrowheads="1"/>
          </p:cNvSpPr>
          <p:nvPr/>
        </p:nvSpPr>
        <p:spPr bwMode="auto">
          <a:xfrm>
            <a:off x="1820898" y="2045089"/>
            <a:ext cx="3365864" cy="820994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针对不同年龄段的用户提供不同的内容，海量词库、生动的图片以及专业的发音让你学到停不下来</a:t>
            </a:r>
          </a:p>
        </p:txBody>
      </p:sp>
      <p:sp>
        <p:nvSpPr>
          <p:cNvPr id="42" name="Rectangle 164"/>
          <p:cNvSpPr>
            <a:spLocks noChangeArrowheads="1"/>
          </p:cNvSpPr>
          <p:nvPr/>
        </p:nvSpPr>
        <p:spPr bwMode="auto">
          <a:xfrm>
            <a:off x="1761717" y="4610119"/>
            <a:ext cx="3365864" cy="570926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统计分析学者近期的学期情况，辅助用户改善学习方式方法</a:t>
            </a:r>
          </a:p>
        </p:txBody>
      </p:sp>
      <p:sp>
        <p:nvSpPr>
          <p:cNvPr id="43" name="Rectangle 164"/>
          <p:cNvSpPr>
            <a:spLocks noChangeArrowheads="1"/>
          </p:cNvSpPr>
          <p:nvPr/>
        </p:nvSpPr>
        <p:spPr bwMode="auto">
          <a:xfrm>
            <a:off x="7101840" y="2132702"/>
            <a:ext cx="3365864" cy="570926"/>
          </a:xfrm>
          <a:prstGeom prst="rect">
            <a:avLst/>
          </a:prstGeom>
          <a:noFill/>
          <a:ln w="9525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D7B7C"/>
              </a:buClr>
              <a:defRPr sz="1100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3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大声的说出来，语言学习从不都不仅仅只包含“听”</a:t>
            </a:r>
          </a:p>
        </p:txBody>
      </p:sp>
      <p:sp>
        <p:nvSpPr>
          <p:cNvPr id="52" name="矩形 51"/>
          <p:cNvSpPr/>
          <p:nvPr/>
        </p:nvSpPr>
        <p:spPr>
          <a:xfrm>
            <a:off x="904240" y="428625"/>
            <a:ext cx="610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  <a:sym typeface="微软雅黑" panose="020B0503020204020204" pitchFamily="34" charset="-122"/>
              </a:rPr>
              <a:t>用户视角</a:t>
            </a:r>
          </a:p>
        </p:txBody>
      </p:sp>
      <p:grpSp>
        <p:nvGrpSpPr>
          <p:cNvPr id="53" name="Group 32"/>
          <p:cNvGrpSpPr/>
          <p:nvPr/>
        </p:nvGrpSpPr>
        <p:grpSpPr>
          <a:xfrm flipH="1">
            <a:off x="750975" y="422826"/>
            <a:ext cx="93144" cy="590448"/>
            <a:chOff x="7711341" y="589735"/>
            <a:chExt cx="93144" cy="590448"/>
          </a:xfrm>
          <a:gradFill>
            <a:gsLst>
              <a:gs pos="100000">
                <a:srgbClr val="55DB9F"/>
              </a:gs>
              <a:gs pos="2000">
                <a:srgbClr val="18B9E9"/>
              </a:gs>
            </a:gsLst>
            <a:lin ang="5400000" scaled="0"/>
          </a:gradFill>
        </p:grpSpPr>
        <p:sp>
          <p:nvSpPr>
            <p:cNvPr id="54" name="Freeform 5"/>
            <p:cNvSpPr/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55" name="Freeform 5"/>
            <p:cNvSpPr/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56" name="Freeform 5"/>
            <p:cNvSpPr/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57" name="Freeform 5"/>
            <p:cNvSpPr/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sp>
          <p:nvSpPr>
            <p:cNvPr id="58" name="Freeform 5"/>
            <p:cNvSpPr/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gradFill>
                  <a:gsLst>
                    <a:gs pos="100000">
                      <a:srgbClr val="002BFF">
                        <a:alpha val="0"/>
                      </a:srgbClr>
                    </a:gs>
                    <a:gs pos="15000">
                      <a:srgbClr val="00E29B"/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35140" y="4671060"/>
            <a:ext cx="39966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语言学习</a:t>
            </a:r>
            <a:r>
              <a:rPr lang="zh-CN" altLang="en-US" sz="1300" dirty="0">
                <a:solidFill>
                  <a:prstClr val="white"/>
                </a:solidFill>
                <a:uFillTx/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不仅要听，更要多练，每日练一练，既能复习已学过的内容，也可开拓新的知识板块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68"/>
          <a:stretch>
            <a:fillRect/>
          </a:stretch>
        </p:blipFill>
        <p:spPr>
          <a:xfrm>
            <a:off x="6130322" y="17413"/>
            <a:ext cx="6103518" cy="6858000"/>
          </a:xfrm>
          <a:custGeom>
            <a:avLst/>
            <a:gdLst>
              <a:gd name="connsiteX0" fmla="*/ 1221579 w 6103518"/>
              <a:gd name="connsiteY0" fmla="*/ 0 h 6858000"/>
              <a:gd name="connsiteX1" fmla="*/ 6103518 w 6103518"/>
              <a:gd name="connsiteY1" fmla="*/ 0 h 6858000"/>
              <a:gd name="connsiteX2" fmla="*/ 6103518 w 6103518"/>
              <a:gd name="connsiteY2" fmla="*/ 6858000 h 6858000"/>
              <a:gd name="connsiteX3" fmla="*/ 1221579 w 6103518"/>
              <a:gd name="connsiteY3" fmla="*/ 6858000 h 6858000"/>
              <a:gd name="connsiteX4" fmla="*/ 0 w 6103518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3518" h="6858000">
                <a:moveTo>
                  <a:pt x="1221579" y="0"/>
                </a:moveTo>
                <a:lnTo>
                  <a:pt x="6103518" y="0"/>
                </a:lnTo>
                <a:lnTo>
                  <a:pt x="6103518" y="6858000"/>
                </a:lnTo>
                <a:lnTo>
                  <a:pt x="1221579" y="6858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32" name="箭头: 五边形 31"/>
          <p:cNvSpPr/>
          <p:nvPr/>
        </p:nvSpPr>
        <p:spPr>
          <a:xfrm flipH="1">
            <a:off x="5936704" y="34826"/>
            <a:ext cx="6096000" cy="6858000"/>
          </a:xfrm>
          <a:prstGeom prst="homePlate">
            <a:avLst>
              <a:gd name="adj" fmla="val 20000"/>
            </a:avLst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14" r="21942"/>
          <a:stretch>
            <a:fillRect/>
          </a:stretch>
        </p:blipFill>
        <p:spPr>
          <a:xfrm>
            <a:off x="2" y="0"/>
            <a:ext cx="6095999" cy="6858000"/>
          </a:xfrm>
          <a:custGeom>
            <a:avLst/>
            <a:gdLst>
              <a:gd name="connsiteX0" fmla="*/ 0 w 6095999"/>
              <a:gd name="connsiteY0" fmla="*/ 0 h 6858000"/>
              <a:gd name="connsiteX1" fmla="*/ 4876799 w 6095999"/>
              <a:gd name="connsiteY1" fmla="*/ 0 h 6858000"/>
              <a:gd name="connsiteX2" fmla="*/ 6095999 w 6095999"/>
              <a:gd name="connsiteY2" fmla="*/ 3429000 h 6858000"/>
              <a:gd name="connsiteX3" fmla="*/ 4876799 w 6095999"/>
              <a:gd name="connsiteY3" fmla="*/ 6858000 h 6858000"/>
              <a:gd name="connsiteX4" fmla="*/ 0 w 6095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5999" h="6858000">
                <a:moveTo>
                  <a:pt x="0" y="0"/>
                </a:moveTo>
                <a:lnTo>
                  <a:pt x="4876799" y="0"/>
                </a:lnTo>
                <a:lnTo>
                  <a:pt x="6095999" y="3429000"/>
                </a:lnTo>
                <a:lnTo>
                  <a:pt x="48767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766"/>
          <a:stretch>
            <a:fillRect/>
          </a:stretch>
        </p:blipFill>
        <p:spPr>
          <a:xfrm>
            <a:off x="-2499832" y="8707"/>
            <a:ext cx="8461481" cy="6858000"/>
          </a:xfrm>
          <a:custGeom>
            <a:avLst/>
            <a:gdLst>
              <a:gd name="connsiteX0" fmla="*/ 0 w 8461481"/>
              <a:gd name="connsiteY0" fmla="*/ 0 h 6858000"/>
              <a:gd name="connsiteX1" fmla="*/ 7239902 w 8461481"/>
              <a:gd name="connsiteY1" fmla="*/ 0 h 6858000"/>
              <a:gd name="connsiteX2" fmla="*/ 8461481 w 8461481"/>
              <a:gd name="connsiteY2" fmla="*/ 3429000 h 6858000"/>
              <a:gd name="connsiteX3" fmla="*/ 7239902 w 8461481"/>
              <a:gd name="connsiteY3" fmla="*/ 6858000 h 6858000"/>
              <a:gd name="connsiteX4" fmla="*/ 0 w 846148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1481" h="6858000">
                <a:moveTo>
                  <a:pt x="0" y="0"/>
                </a:moveTo>
                <a:lnTo>
                  <a:pt x="7239902" y="0"/>
                </a:lnTo>
                <a:lnTo>
                  <a:pt x="8461481" y="3429000"/>
                </a:lnTo>
                <a:lnTo>
                  <a:pt x="72399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箭头: 五边形 26"/>
          <p:cNvSpPr/>
          <p:nvPr/>
        </p:nvSpPr>
        <p:spPr>
          <a:xfrm>
            <a:off x="-105946" y="-34826"/>
            <a:ext cx="6096000" cy="6858000"/>
          </a:xfrm>
          <a:prstGeom prst="homePlate">
            <a:avLst>
              <a:gd name="adj" fmla="val 20000"/>
            </a:avLst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069581" y="1860688"/>
            <a:ext cx="2148838" cy="2148838"/>
          </a:xfrm>
          <a:prstGeom prst="ellipse">
            <a:avLst/>
          </a:prstGeom>
          <a:gradFill flip="none" rotWithShape="1">
            <a:gsLst>
              <a:gs pos="0">
                <a:srgbClr val="55DB9F">
                  <a:alpha val="79000"/>
                </a:srgbClr>
              </a:gs>
              <a:gs pos="86000">
                <a:schemeClr val="accent3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862286" y="0"/>
            <a:ext cx="2467428" cy="685800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862286" y="0"/>
            <a:ext cx="2467428" cy="685800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1971883" y="1829754"/>
            <a:ext cx="2148838" cy="2148838"/>
          </a:xfrm>
          <a:prstGeom prst="ellipse">
            <a:avLst/>
          </a:prstGeom>
          <a:gradFill flip="none" rotWithShape="1">
            <a:gsLst>
              <a:gs pos="0">
                <a:srgbClr val="18B9E9">
                  <a:alpha val="79000"/>
                </a:srgbClr>
              </a:gs>
              <a:gs pos="86000">
                <a:schemeClr val="accent3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8924609" y="2386965"/>
            <a:ext cx="517525" cy="517525"/>
          </a:xfrm>
          <a:custGeom>
            <a:avLst/>
            <a:gdLst>
              <a:gd name="T0" fmla="*/ 3011 w 3072"/>
              <a:gd name="T1" fmla="*/ 1475 h 3072"/>
              <a:gd name="T2" fmla="*/ 2651 w 3072"/>
              <a:gd name="T3" fmla="*/ 1475 h 3072"/>
              <a:gd name="T4" fmla="*/ 1597 w 3072"/>
              <a:gd name="T5" fmla="*/ 421 h 3072"/>
              <a:gd name="T6" fmla="*/ 1597 w 3072"/>
              <a:gd name="T7" fmla="*/ 61 h 3072"/>
              <a:gd name="T8" fmla="*/ 1536 w 3072"/>
              <a:gd name="T9" fmla="*/ 0 h 3072"/>
              <a:gd name="T10" fmla="*/ 1475 w 3072"/>
              <a:gd name="T11" fmla="*/ 61 h 3072"/>
              <a:gd name="T12" fmla="*/ 1475 w 3072"/>
              <a:gd name="T13" fmla="*/ 421 h 3072"/>
              <a:gd name="T14" fmla="*/ 421 w 3072"/>
              <a:gd name="T15" fmla="*/ 1475 h 3072"/>
              <a:gd name="T16" fmla="*/ 61 w 3072"/>
              <a:gd name="T17" fmla="*/ 1475 h 3072"/>
              <a:gd name="T18" fmla="*/ 0 w 3072"/>
              <a:gd name="T19" fmla="*/ 1536 h 3072"/>
              <a:gd name="T20" fmla="*/ 61 w 3072"/>
              <a:gd name="T21" fmla="*/ 1597 h 3072"/>
              <a:gd name="T22" fmla="*/ 421 w 3072"/>
              <a:gd name="T23" fmla="*/ 1597 h 3072"/>
              <a:gd name="T24" fmla="*/ 1475 w 3072"/>
              <a:gd name="T25" fmla="*/ 2651 h 3072"/>
              <a:gd name="T26" fmla="*/ 1475 w 3072"/>
              <a:gd name="T27" fmla="*/ 3011 h 3072"/>
              <a:gd name="T28" fmla="*/ 1536 w 3072"/>
              <a:gd name="T29" fmla="*/ 3072 h 3072"/>
              <a:gd name="T30" fmla="*/ 1597 w 3072"/>
              <a:gd name="T31" fmla="*/ 3011 h 3072"/>
              <a:gd name="T32" fmla="*/ 1597 w 3072"/>
              <a:gd name="T33" fmla="*/ 2651 h 3072"/>
              <a:gd name="T34" fmla="*/ 2651 w 3072"/>
              <a:gd name="T35" fmla="*/ 1597 h 3072"/>
              <a:gd name="T36" fmla="*/ 3011 w 3072"/>
              <a:gd name="T37" fmla="*/ 1597 h 3072"/>
              <a:gd name="T38" fmla="*/ 3072 w 3072"/>
              <a:gd name="T39" fmla="*/ 1536 h 3072"/>
              <a:gd name="T40" fmla="*/ 3011 w 3072"/>
              <a:gd name="T41" fmla="*/ 1475 h 3072"/>
              <a:gd name="T42" fmla="*/ 1597 w 3072"/>
              <a:gd name="T43" fmla="*/ 2529 h 3072"/>
              <a:gd name="T44" fmla="*/ 1597 w 3072"/>
              <a:gd name="T45" fmla="*/ 2145 h 3072"/>
              <a:gd name="T46" fmla="*/ 1536 w 3072"/>
              <a:gd name="T47" fmla="*/ 2084 h 3072"/>
              <a:gd name="T48" fmla="*/ 1475 w 3072"/>
              <a:gd name="T49" fmla="*/ 2145 h 3072"/>
              <a:gd name="T50" fmla="*/ 1475 w 3072"/>
              <a:gd name="T51" fmla="*/ 2529 h 3072"/>
              <a:gd name="T52" fmla="*/ 543 w 3072"/>
              <a:gd name="T53" fmla="*/ 1597 h 3072"/>
              <a:gd name="T54" fmla="*/ 927 w 3072"/>
              <a:gd name="T55" fmla="*/ 1597 h 3072"/>
              <a:gd name="T56" fmla="*/ 988 w 3072"/>
              <a:gd name="T57" fmla="*/ 1536 h 3072"/>
              <a:gd name="T58" fmla="*/ 927 w 3072"/>
              <a:gd name="T59" fmla="*/ 1475 h 3072"/>
              <a:gd name="T60" fmla="*/ 543 w 3072"/>
              <a:gd name="T61" fmla="*/ 1475 h 3072"/>
              <a:gd name="T62" fmla="*/ 1475 w 3072"/>
              <a:gd name="T63" fmla="*/ 543 h 3072"/>
              <a:gd name="T64" fmla="*/ 1475 w 3072"/>
              <a:gd name="T65" fmla="*/ 927 h 3072"/>
              <a:gd name="T66" fmla="*/ 1536 w 3072"/>
              <a:gd name="T67" fmla="*/ 988 h 3072"/>
              <a:gd name="T68" fmla="*/ 1597 w 3072"/>
              <a:gd name="T69" fmla="*/ 927 h 3072"/>
              <a:gd name="T70" fmla="*/ 1597 w 3072"/>
              <a:gd name="T71" fmla="*/ 543 h 3072"/>
              <a:gd name="T72" fmla="*/ 2529 w 3072"/>
              <a:gd name="T73" fmla="*/ 1475 h 3072"/>
              <a:gd name="T74" fmla="*/ 2145 w 3072"/>
              <a:gd name="T75" fmla="*/ 1475 h 3072"/>
              <a:gd name="T76" fmla="*/ 2084 w 3072"/>
              <a:gd name="T77" fmla="*/ 1536 h 3072"/>
              <a:gd name="T78" fmla="*/ 2145 w 3072"/>
              <a:gd name="T79" fmla="*/ 1597 h 3072"/>
              <a:gd name="T80" fmla="*/ 2529 w 3072"/>
              <a:gd name="T81" fmla="*/ 1597 h 3072"/>
              <a:gd name="T82" fmla="*/ 1597 w 3072"/>
              <a:gd name="T83" fmla="*/ 2529 h 3072"/>
              <a:gd name="T84" fmla="*/ 1597 w 3072"/>
              <a:gd name="T85" fmla="*/ 2529 h 3072"/>
              <a:gd name="T86" fmla="*/ 1597 w 3072"/>
              <a:gd name="T87" fmla="*/ 2529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72" h="3072">
                <a:moveTo>
                  <a:pt x="3011" y="1475"/>
                </a:moveTo>
                <a:cubicBezTo>
                  <a:pt x="2651" y="1475"/>
                  <a:pt x="2651" y="1475"/>
                  <a:pt x="2651" y="1475"/>
                </a:cubicBezTo>
                <a:cubicBezTo>
                  <a:pt x="2620" y="907"/>
                  <a:pt x="2165" y="452"/>
                  <a:pt x="1597" y="421"/>
                </a:cubicBezTo>
                <a:cubicBezTo>
                  <a:pt x="1597" y="61"/>
                  <a:pt x="1597" y="61"/>
                  <a:pt x="1597" y="61"/>
                </a:cubicBezTo>
                <a:cubicBezTo>
                  <a:pt x="1597" y="27"/>
                  <a:pt x="1570" y="0"/>
                  <a:pt x="1536" y="0"/>
                </a:cubicBezTo>
                <a:cubicBezTo>
                  <a:pt x="1502" y="0"/>
                  <a:pt x="1475" y="27"/>
                  <a:pt x="1475" y="61"/>
                </a:cubicBezTo>
                <a:cubicBezTo>
                  <a:pt x="1475" y="421"/>
                  <a:pt x="1475" y="421"/>
                  <a:pt x="1475" y="421"/>
                </a:cubicBezTo>
                <a:cubicBezTo>
                  <a:pt x="907" y="452"/>
                  <a:pt x="452" y="907"/>
                  <a:pt x="421" y="1475"/>
                </a:cubicBezTo>
                <a:cubicBezTo>
                  <a:pt x="61" y="1475"/>
                  <a:pt x="61" y="1475"/>
                  <a:pt x="61" y="1475"/>
                </a:cubicBezTo>
                <a:cubicBezTo>
                  <a:pt x="27" y="1475"/>
                  <a:pt x="0" y="1502"/>
                  <a:pt x="0" y="1536"/>
                </a:cubicBezTo>
                <a:cubicBezTo>
                  <a:pt x="0" y="1570"/>
                  <a:pt x="27" y="1597"/>
                  <a:pt x="61" y="1597"/>
                </a:cubicBezTo>
                <a:cubicBezTo>
                  <a:pt x="421" y="1597"/>
                  <a:pt x="421" y="1597"/>
                  <a:pt x="421" y="1597"/>
                </a:cubicBezTo>
                <a:cubicBezTo>
                  <a:pt x="452" y="2165"/>
                  <a:pt x="907" y="2620"/>
                  <a:pt x="1475" y="2651"/>
                </a:cubicBezTo>
                <a:cubicBezTo>
                  <a:pt x="1475" y="3011"/>
                  <a:pt x="1475" y="3011"/>
                  <a:pt x="1475" y="3011"/>
                </a:cubicBezTo>
                <a:cubicBezTo>
                  <a:pt x="1475" y="3045"/>
                  <a:pt x="1502" y="3072"/>
                  <a:pt x="1536" y="3072"/>
                </a:cubicBezTo>
                <a:cubicBezTo>
                  <a:pt x="1570" y="3072"/>
                  <a:pt x="1597" y="3045"/>
                  <a:pt x="1597" y="3011"/>
                </a:cubicBezTo>
                <a:cubicBezTo>
                  <a:pt x="1597" y="2651"/>
                  <a:pt x="1597" y="2651"/>
                  <a:pt x="1597" y="2651"/>
                </a:cubicBezTo>
                <a:cubicBezTo>
                  <a:pt x="2165" y="2620"/>
                  <a:pt x="2620" y="2165"/>
                  <a:pt x="2651" y="1597"/>
                </a:cubicBezTo>
                <a:cubicBezTo>
                  <a:pt x="3011" y="1597"/>
                  <a:pt x="3011" y="1597"/>
                  <a:pt x="3011" y="1597"/>
                </a:cubicBezTo>
                <a:cubicBezTo>
                  <a:pt x="3045" y="1597"/>
                  <a:pt x="3072" y="1570"/>
                  <a:pt x="3072" y="1536"/>
                </a:cubicBezTo>
                <a:cubicBezTo>
                  <a:pt x="3072" y="1502"/>
                  <a:pt x="3045" y="1475"/>
                  <a:pt x="3011" y="1475"/>
                </a:cubicBezTo>
                <a:close/>
                <a:moveTo>
                  <a:pt x="1597" y="2529"/>
                </a:moveTo>
                <a:cubicBezTo>
                  <a:pt x="1597" y="2145"/>
                  <a:pt x="1597" y="2145"/>
                  <a:pt x="1597" y="2145"/>
                </a:cubicBezTo>
                <a:cubicBezTo>
                  <a:pt x="1597" y="2112"/>
                  <a:pt x="1570" y="2084"/>
                  <a:pt x="1536" y="2084"/>
                </a:cubicBezTo>
                <a:cubicBezTo>
                  <a:pt x="1502" y="2084"/>
                  <a:pt x="1475" y="2112"/>
                  <a:pt x="1475" y="2145"/>
                </a:cubicBezTo>
                <a:cubicBezTo>
                  <a:pt x="1475" y="2529"/>
                  <a:pt x="1475" y="2529"/>
                  <a:pt x="1475" y="2529"/>
                </a:cubicBezTo>
                <a:cubicBezTo>
                  <a:pt x="974" y="2499"/>
                  <a:pt x="573" y="2098"/>
                  <a:pt x="543" y="1597"/>
                </a:cubicBezTo>
                <a:cubicBezTo>
                  <a:pt x="927" y="1597"/>
                  <a:pt x="927" y="1597"/>
                  <a:pt x="927" y="1597"/>
                </a:cubicBezTo>
                <a:cubicBezTo>
                  <a:pt x="960" y="1597"/>
                  <a:pt x="988" y="1570"/>
                  <a:pt x="988" y="1536"/>
                </a:cubicBezTo>
                <a:cubicBezTo>
                  <a:pt x="988" y="1502"/>
                  <a:pt x="960" y="1475"/>
                  <a:pt x="927" y="1475"/>
                </a:cubicBezTo>
                <a:cubicBezTo>
                  <a:pt x="543" y="1475"/>
                  <a:pt x="543" y="1475"/>
                  <a:pt x="543" y="1475"/>
                </a:cubicBezTo>
                <a:cubicBezTo>
                  <a:pt x="573" y="974"/>
                  <a:pt x="974" y="573"/>
                  <a:pt x="1475" y="543"/>
                </a:cubicBezTo>
                <a:cubicBezTo>
                  <a:pt x="1475" y="927"/>
                  <a:pt x="1475" y="927"/>
                  <a:pt x="1475" y="927"/>
                </a:cubicBezTo>
                <a:cubicBezTo>
                  <a:pt x="1475" y="960"/>
                  <a:pt x="1502" y="988"/>
                  <a:pt x="1536" y="988"/>
                </a:cubicBezTo>
                <a:cubicBezTo>
                  <a:pt x="1570" y="988"/>
                  <a:pt x="1597" y="960"/>
                  <a:pt x="1597" y="927"/>
                </a:cubicBezTo>
                <a:cubicBezTo>
                  <a:pt x="1597" y="543"/>
                  <a:pt x="1597" y="543"/>
                  <a:pt x="1597" y="543"/>
                </a:cubicBezTo>
                <a:cubicBezTo>
                  <a:pt x="2098" y="573"/>
                  <a:pt x="2499" y="974"/>
                  <a:pt x="2529" y="1475"/>
                </a:cubicBezTo>
                <a:cubicBezTo>
                  <a:pt x="2145" y="1475"/>
                  <a:pt x="2145" y="1475"/>
                  <a:pt x="2145" y="1475"/>
                </a:cubicBezTo>
                <a:cubicBezTo>
                  <a:pt x="2112" y="1475"/>
                  <a:pt x="2084" y="1502"/>
                  <a:pt x="2084" y="1536"/>
                </a:cubicBezTo>
                <a:cubicBezTo>
                  <a:pt x="2084" y="1570"/>
                  <a:pt x="2112" y="1597"/>
                  <a:pt x="2145" y="1597"/>
                </a:cubicBezTo>
                <a:cubicBezTo>
                  <a:pt x="2529" y="1597"/>
                  <a:pt x="2529" y="1597"/>
                  <a:pt x="2529" y="1597"/>
                </a:cubicBezTo>
                <a:cubicBezTo>
                  <a:pt x="2499" y="2098"/>
                  <a:pt x="2098" y="2499"/>
                  <a:pt x="1597" y="2529"/>
                </a:cubicBezTo>
                <a:close/>
                <a:moveTo>
                  <a:pt x="1597" y="2529"/>
                </a:moveTo>
                <a:cubicBezTo>
                  <a:pt x="1597" y="2529"/>
                  <a:pt x="1597" y="2529"/>
                  <a:pt x="1597" y="252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469982" y="3261747"/>
            <a:ext cx="3348037" cy="965550"/>
            <a:chOff x="8148638" y="2074166"/>
            <a:chExt cx="3348037" cy="965550"/>
          </a:xfrm>
        </p:grpSpPr>
        <p:sp>
          <p:nvSpPr>
            <p:cNvPr id="16" name="矩形 15"/>
            <p:cNvSpPr/>
            <p:nvPr/>
          </p:nvSpPr>
          <p:spPr>
            <a:xfrm>
              <a:off x="9089125" y="207416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服务的监控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148638" y="2454106"/>
              <a:ext cx="3348037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不论是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java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charset="-122"/>
                  <a:cs typeface="+mn-cs"/>
                </a:rPr>
                <a:t>进程还是各类服务的运行情况尽收眼底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80030" y="2442210"/>
            <a:ext cx="533400" cy="517525"/>
            <a:chOff x="8877300" y="2524125"/>
            <a:chExt cx="533400" cy="517525"/>
          </a:xfrm>
          <a:solidFill>
            <a:schemeClr val="bg1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8958263" y="2524125"/>
              <a:ext cx="373063" cy="504825"/>
            </a:xfrm>
            <a:custGeom>
              <a:avLst/>
              <a:gdLst>
                <a:gd name="T0" fmla="*/ 1237 w 1505"/>
                <a:gd name="T1" fmla="*/ 1345 h 2039"/>
                <a:gd name="T2" fmla="*/ 947 w 1505"/>
                <a:gd name="T3" fmla="*/ 1149 h 2039"/>
                <a:gd name="T4" fmla="*/ 846 w 1505"/>
                <a:gd name="T5" fmla="*/ 1113 h 2039"/>
                <a:gd name="T6" fmla="*/ 1174 w 1505"/>
                <a:gd name="T7" fmla="*/ 587 h 2039"/>
                <a:gd name="T8" fmla="*/ 587 w 1505"/>
                <a:gd name="T9" fmla="*/ 0 h 2039"/>
                <a:gd name="T10" fmla="*/ 0 w 1505"/>
                <a:gd name="T11" fmla="*/ 587 h 2039"/>
                <a:gd name="T12" fmla="*/ 587 w 1505"/>
                <a:gd name="T13" fmla="*/ 1174 h 2039"/>
                <a:gd name="T14" fmla="*/ 593 w 1505"/>
                <a:gd name="T15" fmla="*/ 1174 h 2039"/>
                <a:gd name="T16" fmla="*/ 1409 w 1505"/>
                <a:gd name="T17" fmla="*/ 1991 h 2039"/>
                <a:gd name="T18" fmla="*/ 1457 w 1505"/>
                <a:gd name="T19" fmla="*/ 2039 h 2039"/>
                <a:gd name="T20" fmla="*/ 1505 w 1505"/>
                <a:gd name="T21" fmla="*/ 1991 h 2039"/>
                <a:gd name="T22" fmla="*/ 1433 w 1505"/>
                <a:gd name="T23" fmla="*/ 1635 h 2039"/>
                <a:gd name="T24" fmla="*/ 1237 w 1505"/>
                <a:gd name="T25" fmla="*/ 1345 h 2039"/>
                <a:gd name="T26" fmla="*/ 96 w 1505"/>
                <a:gd name="T27" fmla="*/ 587 h 2039"/>
                <a:gd name="T28" fmla="*/ 240 w 1505"/>
                <a:gd name="T29" fmla="*/ 240 h 2039"/>
                <a:gd name="T30" fmla="*/ 587 w 1505"/>
                <a:gd name="T31" fmla="*/ 96 h 2039"/>
                <a:gd name="T32" fmla="*/ 934 w 1505"/>
                <a:gd name="T33" fmla="*/ 240 h 2039"/>
                <a:gd name="T34" fmla="*/ 1077 w 1505"/>
                <a:gd name="T35" fmla="*/ 587 h 2039"/>
                <a:gd name="T36" fmla="*/ 934 w 1505"/>
                <a:gd name="T37" fmla="*/ 934 h 2039"/>
                <a:gd name="T38" fmla="*/ 593 w 1505"/>
                <a:gd name="T39" fmla="*/ 1078 h 2039"/>
                <a:gd name="T40" fmla="*/ 592 w 1505"/>
                <a:gd name="T41" fmla="*/ 1078 h 2039"/>
                <a:gd name="T42" fmla="*/ 591 w 1505"/>
                <a:gd name="T43" fmla="*/ 1078 h 2039"/>
                <a:gd name="T44" fmla="*/ 587 w 1505"/>
                <a:gd name="T45" fmla="*/ 1078 h 2039"/>
                <a:gd name="T46" fmla="*/ 240 w 1505"/>
                <a:gd name="T47" fmla="*/ 934 h 2039"/>
                <a:gd name="T48" fmla="*/ 96 w 1505"/>
                <a:gd name="T49" fmla="*/ 587 h 2039"/>
                <a:gd name="T50" fmla="*/ 96 w 1505"/>
                <a:gd name="T51" fmla="*/ 587 h 2039"/>
                <a:gd name="T52" fmla="*/ 96 w 1505"/>
                <a:gd name="T53" fmla="*/ 58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05" h="2039">
                  <a:moveTo>
                    <a:pt x="1237" y="1345"/>
                  </a:moveTo>
                  <a:cubicBezTo>
                    <a:pt x="1154" y="1261"/>
                    <a:pt x="1056" y="1195"/>
                    <a:pt x="947" y="1149"/>
                  </a:cubicBezTo>
                  <a:cubicBezTo>
                    <a:pt x="914" y="1135"/>
                    <a:pt x="880" y="1123"/>
                    <a:pt x="846" y="1113"/>
                  </a:cubicBezTo>
                  <a:cubicBezTo>
                    <a:pt x="1040" y="1018"/>
                    <a:pt x="1174" y="818"/>
                    <a:pt x="1174" y="587"/>
                  </a:cubicBezTo>
                  <a:cubicBezTo>
                    <a:pt x="1174" y="263"/>
                    <a:pt x="911" y="0"/>
                    <a:pt x="587" y="0"/>
                  </a:cubicBezTo>
                  <a:cubicBezTo>
                    <a:pt x="263" y="0"/>
                    <a:pt x="0" y="263"/>
                    <a:pt x="0" y="587"/>
                  </a:cubicBezTo>
                  <a:cubicBezTo>
                    <a:pt x="0" y="911"/>
                    <a:pt x="263" y="1174"/>
                    <a:pt x="587" y="1174"/>
                  </a:cubicBezTo>
                  <a:cubicBezTo>
                    <a:pt x="589" y="1174"/>
                    <a:pt x="591" y="1174"/>
                    <a:pt x="593" y="1174"/>
                  </a:cubicBezTo>
                  <a:cubicBezTo>
                    <a:pt x="1043" y="1174"/>
                    <a:pt x="1409" y="1541"/>
                    <a:pt x="1409" y="1991"/>
                  </a:cubicBezTo>
                  <a:cubicBezTo>
                    <a:pt x="1409" y="2018"/>
                    <a:pt x="1430" y="2039"/>
                    <a:pt x="1457" y="2039"/>
                  </a:cubicBezTo>
                  <a:cubicBezTo>
                    <a:pt x="1483" y="2039"/>
                    <a:pt x="1505" y="2018"/>
                    <a:pt x="1505" y="1991"/>
                  </a:cubicBezTo>
                  <a:cubicBezTo>
                    <a:pt x="1505" y="1868"/>
                    <a:pt x="1481" y="1748"/>
                    <a:pt x="1433" y="1635"/>
                  </a:cubicBezTo>
                  <a:cubicBezTo>
                    <a:pt x="1387" y="1527"/>
                    <a:pt x="1321" y="1429"/>
                    <a:pt x="1237" y="1345"/>
                  </a:cubicBezTo>
                  <a:close/>
                  <a:moveTo>
                    <a:pt x="96" y="587"/>
                  </a:moveTo>
                  <a:cubicBezTo>
                    <a:pt x="96" y="456"/>
                    <a:pt x="147" y="333"/>
                    <a:pt x="240" y="240"/>
                  </a:cubicBezTo>
                  <a:cubicBezTo>
                    <a:pt x="332" y="147"/>
                    <a:pt x="456" y="96"/>
                    <a:pt x="587" y="96"/>
                  </a:cubicBezTo>
                  <a:cubicBezTo>
                    <a:pt x="718" y="96"/>
                    <a:pt x="841" y="147"/>
                    <a:pt x="934" y="240"/>
                  </a:cubicBezTo>
                  <a:cubicBezTo>
                    <a:pt x="1026" y="333"/>
                    <a:pt x="1077" y="456"/>
                    <a:pt x="1077" y="587"/>
                  </a:cubicBezTo>
                  <a:cubicBezTo>
                    <a:pt x="1077" y="718"/>
                    <a:pt x="1026" y="841"/>
                    <a:pt x="934" y="934"/>
                  </a:cubicBezTo>
                  <a:cubicBezTo>
                    <a:pt x="843" y="1025"/>
                    <a:pt x="722" y="1076"/>
                    <a:pt x="593" y="1078"/>
                  </a:cubicBezTo>
                  <a:cubicBezTo>
                    <a:pt x="593" y="1078"/>
                    <a:pt x="592" y="1078"/>
                    <a:pt x="592" y="1078"/>
                  </a:cubicBezTo>
                  <a:cubicBezTo>
                    <a:pt x="591" y="1078"/>
                    <a:pt x="591" y="1078"/>
                    <a:pt x="591" y="1078"/>
                  </a:cubicBezTo>
                  <a:cubicBezTo>
                    <a:pt x="589" y="1078"/>
                    <a:pt x="588" y="1078"/>
                    <a:pt x="587" y="1078"/>
                  </a:cubicBezTo>
                  <a:cubicBezTo>
                    <a:pt x="456" y="1078"/>
                    <a:pt x="332" y="1027"/>
                    <a:pt x="240" y="934"/>
                  </a:cubicBezTo>
                  <a:cubicBezTo>
                    <a:pt x="147" y="841"/>
                    <a:pt x="96" y="718"/>
                    <a:pt x="96" y="587"/>
                  </a:cubicBezTo>
                  <a:close/>
                  <a:moveTo>
                    <a:pt x="96" y="587"/>
                  </a:moveTo>
                  <a:cubicBezTo>
                    <a:pt x="96" y="587"/>
                    <a:pt x="96" y="587"/>
                    <a:pt x="96" y="5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8877300" y="2844800"/>
              <a:ext cx="112713" cy="196850"/>
            </a:xfrm>
            <a:custGeom>
              <a:avLst/>
              <a:gdLst>
                <a:gd name="T0" fmla="*/ 367 w 450"/>
                <a:gd name="T1" fmla="*/ 16 h 796"/>
                <a:gd name="T2" fmla="*/ 100 w 450"/>
                <a:gd name="T3" fmla="*/ 332 h 796"/>
                <a:gd name="T4" fmla="*/ 0 w 450"/>
                <a:gd name="T5" fmla="*/ 748 h 796"/>
                <a:gd name="T6" fmla="*/ 48 w 450"/>
                <a:gd name="T7" fmla="*/ 796 h 796"/>
                <a:gd name="T8" fmla="*/ 96 w 450"/>
                <a:gd name="T9" fmla="*/ 748 h 796"/>
                <a:gd name="T10" fmla="*/ 424 w 450"/>
                <a:gd name="T11" fmla="*/ 93 h 796"/>
                <a:gd name="T12" fmla="*/ 434 w 450"/>
                <a:gd name="T13" fmla="*/ 26 h 796"/>
                <a:gd name="T14" fmla="*/ 367 w 450"/>
                <a:gd name="T15" fmla="*/ 16 h 796"/>
                <a:gd name="T16" fmla="*/ 367 w 450"/>
                <a:gd name="T17" fmla="*/ 16 h 796"/>
                <a:gd name="T18" fmla="*/ 367 w 450"/>
                <a:gd name="T19" fmla="*/ 1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0" h="796">
                  <a:moveTo>
                    <a:pt x="367" y="16"/>
                  </a:moveTo>
                  <a:cubicBezTo>
                    <a:pt x="255" y="100"/>
                    <a:pt x="163" y="209"/>
                    <a:pt x="100" y="332"/>
                  </a:cubicBezTo>
                  <a:cubicBezTo>
                    <a:pt x="34" y="462"/>
                    <a:pt x="0" y="602"/>
                    <a:pt x="0" y="748"/>
                  </a:cubicBezTo>
                  <a:cubicBezTo>
                    <a:pt x="0" y="775"/>
                    <a:pt x="22" y="796"/>
                    <a:pt x="48" y="796"/>
                  </a:cubicBezTo>
                  <a:cubicBezTo>
                    <a:pt x="75" y="796"/>
                    <a:pt x="96" y="775"/>
                    <a:pt x="96" y="748"/>
                  </a:cubicBezTo>
                  <a:cubicBezTo>
                    <a:pt x="96" y="488"/>
                    <a:pt x="216" y="249"/>
                    <a:pt x="424" y="93"/>
                  </a:cubicBezTo>
                  <a:cubicBezTo>
                    <a:pt x="445" y="77"/>
                    <a:pt x="450" y="47"/>
                    <a:pt x="434" y="26"/>
                  </a:cubicBezTo>
                  <a:cubicBezTo>
                    <a:pt x="418" y="5"/>
                    <a:pt x="388" y="0"/>
                    <a:pt x="367" y="16"/>
                  </a:cubicBezTo>
                  <a:close/>
                  <a:moveTo>
                    <a:pt x="367" y="16"/>
                  </a:moveTo>
                  <a:cubicBezTo>
                    <a:pt x="367" y="16"/>
                    <a:pt x="367" y="16"/>
                    <a:pt x="367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48" name="Freeform 7"/>
            <p:cNvSpPr>
              <a:spLocks noEditPoints="1"/>
            </p:cNvSpPr>
            <p:nvPr/>
          </p:nvSpPr>
          <p:spPr bwMode="auto">
            <a:xfrm>
              <a:off x="9236075" y="2557463"/>
              <a:ext cx="174625" cy="428625"/>
            </a:xfrm>
            <a:custGeom>
              <a:avLst/>
              <a:gdLst>
                <a:gd name="T0" fmla="*/ 657 w 705"/>
                <a:gd name="T1" fmla="*/ 1408 h 1728"/>
                <a:gd name="T2" fmla="*/ 525 w 705"/>
                <a:gd name="T3" fmla="*/ 1177 h 1728"/>
                <a:gd name="T4" fmla="*/ 179 w 705"/>
                <a:gd name="T5" fmla="*/ 933 h 1728"/>
                <a:gd name="T6" fmla="*/ 304 w 705"/>
                <a:gd name="T7" fmla="*/ 787 h 1728"/>
                <a:gd name="T8" fmla="*/ 380 w 705"/>
                <a:gd name="T9" fmla="*/ 506 h 1728"/>
                <a:gd name="T10" fmla="*/ 296 w 705"/>
                <a:gd name="T11" fmla="*/ 212 h 1728"/>
                <a:gd name="T12" fmla="*/ 76 w 705"/>
                <a:gd name="T13" fmla="*/ 12 h 1728"/>
                <a:gd name="T14" fmla="*/ 12 w 705"/>
                <a:gd name="T15" fmla="*/ 33 h 1728"/>
                <a:gd name="T16" fmla="*/ 33 w 705"/>
                <a:gd name="T17" fmla="*/ 98 h 1728"/>
                <a:gd name="T18" fmla="*/ 284 w 705"/>
                <a:gd name="T19" fmla="*/ 506 h 1728"/>
                <a:gd name="T20" fmla="*/ 55 w 705"/>
                <a:gd name="T21" fmla="*/ 902 h 1728"/>
                <a:gd name="T22" fmla="*/ 50 w 705"/>
                <a:gd name="T23" fmla="*/ 906 h 1728"/>
                <a:gd name="T24" fmla="*/ 19 w 705"/>
                <a:gd name="T25" fmla="*/ 941 h 1728"/>
                <a:gd name="T26" fmla="*/ 57 w 705"/>
                <a:gd name="T27" fmla="*/ 998 h 1728"/>
                <a:gd name="T28" fmla="*/ 609 w 705"/>
                <a:gd name="T29" fmla="*/ 1679 h 1728"/>
                <a:gd name="T30" fmla="*/ 657 w 705"/>
                <a:gd name="T31" fmla="*/ 1728 h 1728"/>
                <a:gd name="T32" fmla="*/ 705 w 705"/>
                <a:gd name="T33" fmla="*/ 1679 h 1728"/>
                <a:gd name="T34" fmla="*/ 657 w 705"/>
                <a:gd name="T35" fmla="*/ 1408 h 1728"/>
                <a:gd name="T36" fmla="*/ 657 w 705"/>
                <a:gd name="T37" fmla="*/ 1408 h 1728"/>
                <a:gd name="T38" fmla="*/ 657 w 705"/>
                <a:gd name="T39" fmla="*/ 140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5" h="1728">
                  <a:moveTo>
                    <a:pt x="657" y="1408"/>
                  </a:moveTo>
                  <a:cubicBezTo>
                    <a:pt x="626" y="1324"/>
                    <a:pt x="582" y="1246"/>
                    <a:pt x="525" y="1177"/>
                  </a:cubicBezTo>
                  <a:cubicBezTo>
                    <a:pt x="434" y="1065"/>
                    <a:pt x="313" y="981"/>
                    <a:pt x="179" y="933"/>
                  </a:cubicBezTo>
                  <a:cubicBezTo>
                    <a:pt x="228" y="892"/>
                    <a:pt x="271" y="842"/>
                    <a:pt x="304" y="787"/>
                  </a:cubicBezTo>
                  <a:cubicBezTo>
                    <a:pt x="354" y="702"/>
                    <a:pt x="380" y="605"/>
                    <a:pt x="380" y="506"/>
                  </a:cubicBezTo>
                  <a:cubicBezTo>
                    <a:pt x="380" y="402"/>
                    <a:pt x="351" y="300"/>
                    <a:pt x="296" y="212"/>
                  </a:cubicBezTo>
                  <a:cubicBezTo>
                    <a:pt x="242" y="127"/>
                    <a:pt x="166" y="58"/>
                    <a:pt x="76" y="12"/>
                  </a:cubicBezTo>
                  <a:cubicBezTo>
                    <a:pt x="53" y="0"/>
                    <a:pt x="24" y="10"/>
                    <a:pt x="12" y="33"/>
                  </a:cubicBezTo>
                  <a:cubicBezTo>
                    <a:pt x="0" y="57"/>
                    <a:pt x="9" y="86"/>
                    <a:pt x="33" y="98"/>
                  </a:cubicBezTo>
                  <a:cubicBezTo>
                    <a:pt x="188" y="176"/>
                    <a:pt x="284" y="333"/>
                    <a:pt x="284" y="506"/>
                  </a:cubicBezTo>
                  <a:cubicBezTo>
                    <a:pt x="284" y="669"/>
                    <a:pt x="196" y="820"/>
                    <a:pt x="55" y="902"/>
                  </a:cubicBezTo>
                  <a:cubicBezTo>
                    <a:pt x="53" y="903"/>
                    <a:pt x="51" y="904"/>
                    <a:pt x="50" y="906"/>
                  </a:cubicBezTo>
                  <a:cubicBezTo>
                    <a:pt x="35" y="911"/>
                    <a:pt x="23" y="924"/>
                    <a:pt x="19" y="941"/>
                  </a:cubicBezTo>
                  <a:cubicBezTo>
                    <a:pt x="14" y="967"/>
                    <a:pt x="31" y="992"/>
                    <a:pt x="57" y="998"/>
                  </a:cubicBezTo>
                  <a:cubicBezTo>
                    <a:pt x="376" y="1065"/>
                    <a:pt x="609" y="1352"/>
                    <a:pt x="609" y="1679"/>
                  </a:cubicBezTo>
                  <a:cubicBezTo>
                    <a:pt x="609" y="1706"/>
                    <a:pt x="630" y="1728"/>
                    <a:pt x="657" y="1728"/>
                  </a:cubicBezTo>
                  <a:cubicBezTo>
                    <a:pt x="683" y="1728"/>
                    <a:pt x="705" y="1706"/>
                    <a:pt x="705" y="1679"/>
                  </a:cubicBezTo>
                  <a:cubicBezTo>
                    <a:pt x="705" y="1586"/>
                    <a:pt x="689" y="1495"/>
                    <a:pt x="657" y="1408"/>
                  </a:cubicBezTo>
                  <a:close/>
                  <a:moveTo>
                    <a:pt x="657" y="1408"/>
                  </a:moveTo>
                  <a:cubicBezTo>
                    <a:pt x="657" y="1408"/>
                    <a:pt x="657" y="1408"/>
                    <a:pt x="657" y="14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73982" y="3261747"/>
            <a:ext cx="3348037" cy="965550"/>
            <a:chOff x="4421982" y="2074166"/>
            <a:chExt cx="3348037" cy="965550"/>
          </a:xfrm>
        </p:grpSpPr>
        <p:sp>
          <p:nvSpPr>
            <p:cNvPr id="12" name="矩形 11"/>
            <p:cNvSpPr/>
            <p:nvPr/>
          </p:nvSpPr>
          <p:spPr>
            <a:xfrm>
              <a:off x="4849513" y="2074166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用户以及资源的管理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421982" y="2454106"/>
              <a:ext cx="3348037" cy="585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Arial" panose="020B0604020202020204"/>
                  <a:ea typeface="微软雅黑 Light" panose="020B0502040204020203" charset="-122"/>
                </a:rPr>
                <a:t>方便扩充词库题库信息以及管理用户的行为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965322" y="559916"/>
            <a:ext cx="524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rgbClr val="92FE9D"/>
                    </a:gs>
                    <a:gs pos="100000">
                      <a:srgbClr val="00C9FF"/>
                    </a:gs>
                  </a:gsLst>
                  <a:lin ang="0" scaled="1"/>
                  <a:tileRect/>
                </a:gra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管理员视角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8275955" y="862330"/>
            <a:ext cx="1014730" cy="10160"/>
          </a:xfrm>
          <a:prstGeom prst="line">
            <a:avLst/>
          </a:prstGeom>
          <a:ln w="15875">
            <a:gradFill flip="none" rotWithShape="1">
              <a:gsLst>
                <a:gs pos="0">
                  <a:srgbClr val="18B9E9"/>
                </a:gs>
                <a:gs pos="100000">
                  <a:srgbClr val="18B9E9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4" idx="1"/>
          </p:cNvCxnSpPr>
          <p:nvPr/>
        </p:nvCxnSpPr>
        <p:spPr>
          <a:xfrm>
            <a:off x="2015997" y="846301"/>
            <a:ext cx="949325" cy="6003"/>
          </a:xfrm>
          <a:prstGeom prst="line">
            <a:avLst/>
          </a:prstGeom>
          <a:ln w="15875">
            <a:gradFill flip="none" rotWithShape="1">
              <a:gsLst>
                <a:gs pos="100000">
                  <a:srgbClr val="55DB9F"/>
                </a:gs>
                <a:gs pos="0">
                  <a:srgbClr val="55DB9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手册配色">
      <a:dk1>
        <a:sysClr val="windowText" lastClr="000000"/>
      </a:dk1>
      <a:lt1>
        <a:sysClr val="window" lastClr="FFFFFF"/>
      </a:lt1>
      <a:dk2>
        <a:srgbClr val="14317B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手册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484</Words>
  <Application>Microsoft Office PowerPoint</Application>
  <PresentationFormat>宽屏</PresentationFormat>
  <Paragraphs>85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阿里巴巴普惠体 B</vt:lpstr>
      <vt:lpstr>阿里巴巴普惠体 R</vt:lpstr>
      <vt:lpstr>等线</vt:lpstr>
      <vt:lpstr>等线 Light</vt:lpstr>
      <vt:lpstr>方正兰亭中黑_GBK</vt:lpstr>
      <vt:lpstr>微软雅黑</vt:lpstr>
      <vt:lpstr>微软雅黑 Light</vt:lpstr>
      <vt:lpstr>优设标题黑</vt:lpstr>
      <vt:lpstr>Arial</vt:lpstr>
      <vt:lpstr>Arial Black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昊鸿</dc:creator>
  <cp:lastModifiedBy>章 俊杰</cp:lastModifiedBy>
  <cp:revision>112</cp:revision>
  <dcterms:created xsi:type="dcterms:W3CDTF">2019-11-11T14:42:00Z</dcterms:created>
  <dcterms:modified xsi:type="dcterms:W3CDTF">2022-05-06T06:39:41Z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v1.0_mb_CLXedvDnlkLnNZYhe2hBgA==</vt:lpwstr>
  </property>
  <property fmtid="{D5CDD505-2E9C-101B-9397-08002B2CF9AE}" pid="4" name="ICV">
    <vt:lpwstr>2D967A61D10A454EB86490870A261DBE</vt:lpwstr>
  </property>
</Properties>
</file>